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57" r:id="rId6"/>
    <p:sldId id="261" r:id="rId7"/>
    <p:sldId id="263" r:id="rId8"/>
    <p:sldId id="267" r:id="rId9"/>
    <p:sldId id="264" r:id="rId10"/>
    <p:sldId id="268" r:id="rId11"/>
    <p:sldId id="262" r:id="rId12"/>
    <p:sldId id="272" r:id="rId13"/>
    <p:sldId id="269" r:id="rId14"/>
    <p:sldId id="265" r:id="rId15"/>
    <p:sldId id="270" r:id="rId16"/>
    <p:sldId id="27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9FFAEA2-7369-492B-AA2D-E5828D58D8FA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853B40-6704-402C-80A9-442DAE78B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0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53B40-6704-402C-80A9-442DAE78BD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4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53B40-6704-402C-80A9-442DAE78BD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5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378-9233-4241-BF49-22D595E15D24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2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9134-9AA3-4D83-86CE-F5D8EEA0B806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7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D999-B99B-471A-A8A5-8696CF40B0BC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8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7044-026F-452D-B469-745F8AE2925C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FC14-6C33-4328-92CA-41738EBAF119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4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37B3-4EAF-4EC5-9511-1A939ADAE099}" type="datetime1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D305-1BBD-4ABA-8D6A-5EB7AED704D3}" type="datetime1">
              <a:rPr lang="en-US" smtClean="0"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B602-37C0-4501-9F5D-9783A9C8FC91}" type="datetime1">
              <a:rPr lang="en-US" smtClean="0"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5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E249-3AC3-451C-A160-96D90A46670D}" type="datetime1">
              <a:rPr lang="en-US" smtClean="0"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6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C65-B740-4687-ADCA-449AADFBFCCB}" type="datetime1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C4EA-D62F-4B2E-A4B4-BB11122C33DA}" type="datetime1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9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B4670-7990-4ACA-B137-C5AC7BEDE70F}" type="datetime1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Interocean Trade &amp; Transportation,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9290-A3E2-46C5-821B-E5BBE7A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6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85800"/>
            <a:ext cx="1066800" cy="877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81200"/>
            <a:ext cx="7772400" cy="1470025"/>
          </a:xfrm>
        </p:spPr>
        <p:txBody>
          <a:bodyPr/>
          <a:lstStyle/>
          <a:p>
            <a:r>
              <a:rPr lang="en-US" dirty="0" smtClean="0"/>
              <a:t>PIMS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371600"/>
          </a:xfrm>
        </p:spPr>
        <p:txBody>
          <a:bodyPr/>
          <a:lstStyle/>
          <a:p>
            <a:r>
              <a:rPr lang="en-US" dirty="0" smtClean="0"/>
              <a:t>P.O. Information </a:t>
            </a:r>
          </a:p>
          <a:p>
            <a:r>
              <a:rPr lang="en-US" dirty="0" smtClean="0"/>
              <a:t>Management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399" y="5638800"/>
            <a:ext cx="30397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Interocean Trade &amp; Transportation, Inc.</a:t>
            </a:r>
          </a:p>
          <a:p>
            <a:r>
              <a:rPr lang="en-US" sz="1200" dirty="0" smtClean="0"/>
              <a:t>900 SW 16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St, </a:t>
            </a:r>
            <a:r>
              <a:rPr lang="en-US" sz="1200" dirty="0" err="1" smtClean="0"/>
              <a:t>Ste</a:t>
            </a:r>
            <a:r>
              <a:rPr lang="en-US" sz="1200" dirty="0" smtClean="0"/>
              <a:t> 330</a:t>
            </a:r>
          </a:p>
          <a:p>
            <a:r>
              <a:rPr lang="en-US" sz="1200" dirty="0" smtClean="0"/>
              <a:t>Renton, WA 98057</a:t>
            </a:r>
          </a:p>
          <a:p>
            <a:r>
              <a:rPr lang="en-US" sz="1200" dirty="0" smtClean="0"/>
              <a:t>800-321-9481</a:t>
            </a:r>
          </a:p>
          <a:p>
            <a:r>
              <a:rPr lang="en-US" sz="1200" dirty="0" smtClean="0"/>
              <a:t>itti@ittiusa.com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obtain your shipment information via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P.O. Number</a:t>
            </a:r>
          </a:p>
          <a:p>
            <a:pPr lvl="1"/>
            <a:r>
              <a:rPr lang="en-US" dirty="0" smtClean="0"/>
              <a:t>Booking Number</a:t>
            </a:r>
          </a:p>
          <a:p>
            <a:pPr lvl="1"/>
            <a:r>
              <a:rPr lang="en-US" dirty="0" smtClean="0"/>
              <a:t>Container Number</a:t>
            </a:r>
          </a:p>
          <a:p>
            <a:pPr lvl="1"/>
            <a:r>
              <a:rPr lang="en-US" dirty="0" smtClean="0"/>
              <a:t>MBL &amp; HBL Numbers</a:t>
            </a:r>
          </a:p>
          <a:p>
            <a:pPr lvl="1"/>
            <a:r>
              <a:rPr lang="en-US" dirty="0" smtClean="0"/>
              <a:t>Loading &amp; </a:t>
            </a:r>
            <a:r>
              <a:rPr lang="en-US" dirty="0"/>
              <a:t>D</a:t>
            </a:r>
            <a:r>
              <a:rPr lang="en-US" dirty="0" smtClean="0"/>
              <a:t>ischarge </a:t>
            </a:r>
            <a:r>
              <a:rPr lang="en-US" dirty="0"/>
              <a:t>P</a:t>
            </a:r>
            <a:r>
              <a:rPr lang="en-US" dirty="0" smtClean="0"/>
              <a:t>orts</a:t>
            </a:r>
          </a:p>
          <a:p>
            <a:pPr lvl="1"/>
            <a:r>
              <a:rPr lang="en-US" dirty="0" smtClean="0"/>
              <a:t>Final Destination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Carrier EDI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524000"/>
            <a:ext cx="3276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Booking</a:t>
            </a:r>
          </a:p>
          <a:p>
            <a:r>
              <a:rPr lang="en-US" sz="2800" dirty="0" smtClean="0"/>
              <a:t>Ship Departure</a:t>
            </a:r>
          </a:p>
          <a:p>
            <a:r>
              <a:rPr lang="en-US" sz="2800" dirty="0" smtClean="0"/>
              <a:t>Ship Arrival</a:t>
            </a:r>
          </a:p>
          <a:p>
            <a:r>
              <a:rPr lang="en-US" sz="2800" dirty="0" smtClean="0"/>
              <a:t>Carrier Release</a:t>
            </a:r>
          </a:p>
          <a:p>
            <a:r>
              <a:rPr lang="en-US" sz="2800" dirty="0" smtClean="0"/>
              <a:t>Rail Departed</a:t>
            </a:r>
          </a:p>
          <a:p>
            <a:r>
              <a:rPr lang="en-US" sz="2800" dirty="0" smtClean="0"/>
              <a:t>Pickup Availability</a:t>
            </a:r>
          </a:p>
          <a:p>
            <a:r>
              <a:rPr lang="en-US" sz="2800" dirty="0" smtClean="0"/>
              <a:t>Pickup for Delivery</a:t>
            </a:r>
          </a:p>
          <a:p>
            <a:r>
              <a:rPr lang="en-US" sz="2800" dirty="0" smtClean="0"/>
              <a:t>Warehouse Delivery</a:t>
            </a:r>
          </a:p>
        </p:txBody>
      </p:sp>
      <p:sp>
        <p:nvSpPr>
          <p:cNvPr id="3" name="AutoShape 2" descr="data:image/jpeg;base64,/9j/4AAQSkZJRgABAQAAAQABAAD/2wCEAAkGBhQSEBQUEhQVFBUWFBcWFBQUFxgXFRQUFBQVFBUUFBQXGyYfFxkkGRQUIC8gIygqLywsFh4xNTAqNSYrLCkBCQoKDgwOGg8PGiwkHyQpKSwwLCwsLCksKSksLCwsKi8tLCwsKSwsLC0pLCwsLS0qLCwsLCksLCwsLCksLCwsKf/AABEIALkBEQMBIgACEQEDEQH/xAAcAAABBQEBAQAAAAAAAAAAAAAGAAIDBAUBBwj/xABIEAACAQIDBAYFBwoFBAMBAAABAgMAEQQSIQUxQVEGEyJhcZEHMlKh0RQWM0KBk/AjNWJyc5KisbLhFyVDU8E0goPxFSTCY//EABsBAAIDAQEBAAAAAAAAAAAAAAIDAAEEBQYH/8QANBEAAgECBAIIBAYDAQAAAAAAAAECAxESITFBBFEFEyIyUmFxkYGh0fAGFCOx4fEzQsGy/9oADAMBAAIRAxEAPwDR9I/pIxuD2g8MDxiMRxsA0YY3ZbnU0Mf4zbS/3Ivul+Nc9Mv52k/ZQ/0UE12KNGDgm1sA3mHA9Mu0v9yL7pfjXR6ZNpf7kX3S/GggCurTuop+FFXDgemLaX+5F90tSL6Ydo/7kX3S/GgYU8UXUUvCirsOR6Xto/7kX3S/GnD0ubQ/3I/uloIBp4NF+XpeFFXYaj0u4/24/uhTl9LWP9uP7paDENTp4VToUl/qiJsMF9K+P9uP7ofGpB6VMf7cf3QoSQVKqUDo0vChiTCselDH+3H92KcPShjvbj+7FCwSu5KHqafhQQUf4oY724/uxTT6Ucf7cf3YoY6s03qzRqhT8KBbCn/FHH+3H92KQ9KOP9uP7oUMCE08RWouopeFAthKPSfj/bj+7FI+lHHe3H92KFmFN6vvo1w9LwoFyCk+lLHe3H92KQ9KWP8Abj+7FC3VVwx1f5el4UViYXp6Tscfrx/drTx6Ssf7Uf3a0GMaakmtU+HpeFewDcuYc/4j472o/u1pw9I2O9qP9xfjQarCpYwKF8PS8KESnJbhb/iPjfaT9wU7/EjGe0n7goZjQVI0YoHQpeFCutnzYRD0jY32k/cFL/EXG+3H+4KHlFRSVOop+FE62fMJW9I2N/3I/wBwVA/pKxw/1Iv3FoYeq71a4en4UGqk+Yb7H9I+MfExLJJGUZwGAQAkHkRur1bCYjOoNfO+yf8AqIv1xXv+xPol8K5vGwjCSwq2RtottZmhSpUqwjj549Mbf5tJ+yh/poLD0Z+mX87yfsov6aCQK7lB/px9BdsySug0wU4U9Mlh16etNUVIoo0UOFSIldiivV6HC1bdgSGOKrUUF6uYbZ5PCtSHY542A7/hWedVLUbGJkphjU6YWtpMAo33J5bv/daOD2HI/qR2HtN2fe2vkKwVuOpUs5SsOUXsDkWzieHw8zVlNlDibeGvvNhRzguhgOsshP6KC38TfAVo/NuJB2EF+bdo+ZvXF4j8Q0of41f7+9go0m3nkeW4nDJbsG9jZtQbHeL23VntFRHt3A9Vj5RbSaMSj9dLq1vsF/trDxOld7gOJ/M0VUW4Eo4XYrkVGSaeTTWYd1dOKESY3qzTj9vnSWMHiKsLCLcKaJcitm8fOuZh3+dWRhh3V35J4VAcSKZIPD31zJVxsOeBFQ/JDzFUyXQ6JxxBqcTgfVNQpCw+tT7N7VDYVKKLCYoeyamGJB+qapAtzp/ykjfeqwinT5E5l5CuVA20P0T7qjO0x7BocLJ1ciVxUDqeVd+WX+qa5mvwNXZhYWiXZSH5RFp9cV71sP6JfAV4RsuL8vGdfXFe77D+iHgK5HH99ehsoO6Zo0qVKueaD539Mn53k/ZQ/wBNBQo39MY/zaT9lF/TQSK7tBfpx9Bd8zqrUqR1JhYcxA/nWphkiBAYszXtZQAv7xuf4aZKpGGpDPjw5NXsLspm3Akc+HnurbwWELtaKLMeSqXb33t7qJcF0IxMli+WMfpm7fuLe3mK5/EdJ0aHekl98i1FvQFMNskDeR9mp+HvrUwuAW4AUsTw3k/YKNcJ0GiT1y0h7+yvkuvma04dnrHoihf1RbztvrzvE/iWOlNN/I00+Gvqwa2f0Ymf6ojH6XZ/hXX3UQYToXGPpGZzyHYX4+8VdjnIq5HiRxrg1Ol+IrPN29B/U4dCCPZMcY/Joq94Gv2k61E8RFXjjY/bXzFNMiNuZT9orn1E5vE2HFuJUintV2OUGqs2F5VAshWlJuIbipaA96S8JlSDEgfRTBX/AGc3ZPvC+dA20Y7MRyJr1Tb2FGJwk0PF42C/rAXQ/vAV5SZOshjc7ygDfrJ2G9499e6/DfEKVN0+T/cxVo2Znu1MNSvHTclewRmaOIatIe8VXWKpVw5o7inEsxjvFTiHvFUgtqkVjVXFOJZMY5ioylNANPFWirMj6uu2AqS9RuPGrJYaz1Cz9/8AOnOo5nyqB1XmfL+9WglYa7n2j/F8KgZjf1z/ABfCnOi82/d/vTCi82/d/vVhZEyN+kffUqHvPvqBEHM+X96njA7/ACoWJkX9l/TR/rCvcth/RDwFeH7M+lT9YV7jsT6JfAVxeP769B3Dd1mhSpUq55qPnr0xfnaT9lF/TQUKNvTF+dpP2UX9NBIrv0P8cfQXuXcFvqXEjKQR+LbqrYdtav4gXW9L4iOSZD1j0aY8Ph2j9hsw71cXHkQfOjICvGOge2zC4txBQju9ZffXp2D6TI3raHvr5x0vQdLiW9nn9To0ISnC6NsLUU1hv8uNdWbN6nnyqeHCAd551zoUnU0RL21M44Nm/RHvqPE7IUj1Wc95ItW2QBv0rPxW3oo97XPIa038vGOrCjOcn2UZ64IrYZVA5Zf+TUsuBiYaxjv0F/Oo4+kSzEqqkW1ufG1q78oNZ5rC7IfaW419kOovDKV/RftL5E6VWTalm6vEKI24ODeNvt+r9taeGxiXszENyI0PhzruK2ckyG4uLdk/8eFFa6zF3s7SK7xldRXmONwvVzYqK2iy9ag/QnGa3gG0r0fZ4aIZH1S+UE70PAH9H40J9M8MoxsLruljeB/EXeO/23FdboOt1PFJXykDWjePoBsg1plqu4pbGqjPX0lTMWA6GtTut041FnNdEho8QqUSQa09WFRZ6VTFcW0T5q7eo1qVaNC2dDV3NStStRimyNiebfj7aiYnm/4+2rDVGXNWVcrsDzk93xphvzk8h8aslzzppY86svERKTzfyHxqQP3t5UxieZqNnPM1AWrmpsyQdam/1hwr3DYf0S+ArwTZLn5RFqfXFe97D+iXwFcTpBdtehp4dWTNGlSpVzjQfPXpjb/NpP2UX9NBYo19MEwG1pNP9KL+mg4Ygcq79C3Vx9BbvcSGtKI3Ss0SjlV7B4ijmk4tEzLGxpcspHPd4rqPdevVOjOzuuZWb1d47z8BXkEkhSQNyN/L+1ep9F9q2iGvqmyjubtD7K8Z05ScqaqJaO3wZ0ODqSTcFuj0dFVBpVDH7eVBYamhvE7ec6fjwqtNiLrZtTxYb/A8xXmOtna0cka4cLneQ/aXSF5DvsOQrGlxJNdkjO8ajmP+RvFRZKNJI2pKOhvdHsIQDIT6wsB3A7/dWsRT8Ol0WwsMosOWm6nqmu69Y5Xk7mWUrsqSYXPbuYHy/wDdXYJmQ9x4UitjqLd4p7pfQDz+G+jjFgN3yZeSIOuo1I1/lXn3TrZzpGzAHsFZUP6hudfC9HeycQuqA5inE8L7wfhUXSTAdZCRmI0N7Am4OhGUat4VspLq5RqLYVCWGTi9GeUbSjFyw3MAw8HAYfzrLNG0GypJcIBMIYzHmQusalgEN0zBGGQZSNLX8KDsbCEcqHVwPrLex8LgGvo3D1lVirGZq2pATTRU+EwbyvkjUs2+w5DeTfQCu4vZ8kJtKjITuzC17cjuP2c62Ra0Ey0IRTr00GlemJGaRIKmV6rg04NTEJZZEtd681WDU/WjsKsTdeajMp5muUrmrKHdZ3tTTN3t7q7c8q4b8h+PtqWKGmbvb3fCo2n7291SlT7I/H21GwPsj8fbUIS7MlvPHq3rjeRavd9h/RL4CvCtmA9fHcD1x+N9e67D+iXwFcTpDvr0NlDRmjSpUq5w8+bPTbIRtiT9jD/RQSuJNGnpw/PMn7GH+igYV0KUmooEtriqt4fGgGsunLWhVGQ38RIGFx9tFPRTGXiXXUdg/ZqvuoGwMmpHMfy/Brf6K4rLKye0Lj9ZNbeV/KsHFUlVhKHNDaUsE1I9Djk0ueO7n406QdmnRYXOcw3Hd4cBVjEwEDdXz55Ox6HEjNjiIPEd9aEMQO9c3fu8Nd1RRML2Ov45VdAJAtZb6955acNP50azBkzdw7aWN9LA346A376sBfsqhg5AxstycozdxXTU1oLHYanT3UpQd7GKTsxpIGu81BiZFClnYAd26/hvNRu0h0Xsj9L/API/HhVVigtGR1jX3WBYC28m1gPxc0+NPctIjwO1wsyrfIvNtc1zaw9nfx50VuLgga3+HE0KDBDV3IAA9Xdl8SQL+7uvRFFjhkGUZjYdkWvbnY2sPG1PjBt4eYuulk0B+38GAZBNKwzL1kYyqyDq9HCICGO8Ek/8UP4PouWHWTEKls3ZGbQanOVPYFuV9+8UU7bwn5Uvf5RKQwWICxjRt/h3sdT3Vip0djRGkk1W13iDFMhGoJVgM55A2HLNXr+CcqXDqMnmZnm7mJtSTCFwkQCG4vKrO0YHEhSMzHw043NbGDeGMp1bNiZmBVSjZpCLXsUkBWNPt56UsQ7YvsKqCOylWmQJO67/AMgLWAtbtW51xsfFhz1EKK0hYAxTBNCeLzg2FuV28Fra5Yko535fVktuNm2YhPW4zqlOXWMBoAv/AJAt5X8NOVZo6LiVsyCWCEqCplUyMxPEKvqJ+sdd/hsPD1VpcY7BlY5CR1mHTNeyohJe/ebHvqKBZcUAwQxQHMGXDsFll4DOhbKg/R1bxvVxqNK6llz2+ADjfVAyej0jSMkDLiMq3Zoz2VveylmsM2m4E/zqji8FLE2WRHQ7wGBFxzHP7KMTtFSy4fCrFIwBGaROq6kjTVxYu9+CrfcdamATCDPK03XOuUs6rN1xH1EsbgXsLXXv4VqjxMlqvRb+vl7CZUk9P4AVWPfUmc99GGG2R8oPXzRxFcv0UDqhTiWla4u3GxcW91D+1sNFo2GWYx7i7i65vZVgOHeTWmHERm8P9GadJxVzOLN31zMeZ99LPS6ytAkWY9/vrnWHkfM13rKaW7/51RQ8ufZPm1cLH2D5tTf+4eZrh/WH8VUSxc2SD18fYI7Y1u2le97D+iHhXgWyP+oi7QPbGna/5r33Yf0S+ArjdId9ehpo6M0aVKlXOHnzV6b/AM8yfsYf6KBxRv6cPzzJ+yh/ooGrdT7qBY+9OBqKuim3JYswvY1owYrq5UccGB+ziPI1lIauBrp4aUEiz3Lo1MGj8Nx7jqK3BEG/Gtef+jraeaJQTuvGf+3VD+7avRcHh7i968D0rR6niZW0eZ1KM7078sjPfZlj2R9vxNRvgyDdtV4qNAOXjztx1oiSLhzpNhBvNj3n4VmjU0yD67mYMeNaPUJdBpmItYbt3Hdv3GtGDaEbfW7XInX7Bw8ammwhbdoNQeJ77fjWs2TBLFoq5r8tWFv0uA9476a2pZovsz9S7LF1inU25Lo2nfw/G6qC4kAFIlzgXvwyMTxbQlt+m/Teamw8RX6U6aAZeF9wY28Nd16dIqjVso7VlcXC67lYbjc/VOl618PRnV09wHNRyZSwQzuTKGyroHbslbb8qePGrOLx0jRn5MAbG2e46wkaEW4Hu0Ou6q22MaEW8rmMgkq41zZeGS1r2PqkeB5ZEfXTMGkvhVK2zro8l9AshJPVi1iFa/ca69GEaWcV8X/wXK8tfYnwe1WsUEJkkW5upKtfmz7x5jlVHpBhZ2j6w4gXQaq148pOuVeObTcQCbVPi9oJhlZEjzSItw0F8tjxl3lddSrZhrvrIwm3EmdjjBI19EIvkjHIKmo8dfDjXWoSnJ40svdsTJLQfsnEYzGRtG0ylQRcEgTOBvCnKbfrkE3+2odqYDD5+pQTx4gkLkLAoCeLuWIAPcd/AVZg2M0rZsN1pgDWDmyy6et1VyM1u+32nSr/AMuXDdiPNMXaxgKkzFuJZsoIHGzg8baVpc8Mux7LL3/kWs12rffIq4Do6cOoed5MyN2ZB24kvuAjIJBPeu/cRvqEmbGWky2gDEGWOyYiZRcW7TnKvMZrngDuF/DbPd3DYhuqdXJjgYfkFW3AFssmmvZYWqPEY9p2tCpQBisuMj6zS3shVBYcLtcDTcNaHE276vnsvT+wsrW25bldseI8uFwoErElfk80durtcsZGOXdxBDEj63N2C2euG/K4hpI5RcddZXiXNe0cagNlHIEKeVhUsuHiwkIW0eIV20U26+Rid9+0r2uNezbvO8U2ltHERTq00ZARi0cE3WPGvcMxu3jf4U6lHrMo6c939+aAk8OuvyX36l7FdJFnmXrkvEpa/VqFkkHDOSxNuahvfWri+lSxRKMIznS2WRQVjXUAXPav3XYc+VD+3OlCYiMAYdEkv2pL3NhwWwB1/Sv3c6Ww+mD4dMnVxuhN2FsrG/NtQ32g2rS6V4J4NP8AW+QjPE1i133L+z8fhMmXE4dmcks0oNySb7gCuUd2tZhbqZ85w9lBzLHNm3fVudM3Pl41b2RtDDSTPLMwgcuDEiKFiS1iGLFSrN+sAOPg7pT0yks+HSSOZT60oSx45lHaKnhd1A4jvq1Jqo4pPPW7dvhsBg7N215fyTYzGDGAJBg1WX1ndNbKN5AUKDfvvyFP2jsDCxxk/KJEZVuVkQhnI9mNgp1PIkC+82qPYPSrCRRAfloXtd2F2MjAa+qSp1JsGWwv4k5J6cF8Qsk6GZEuI4iQoW50YgLldrDW4sTblSkqmLDBNRXz97hNRteTTb+X7FuPofimjVwoOYXCZgHsd1wbDUa2vfWsWSNhmBB7JytyBHAndfQ1v4npXBJkTD58KXa0slykaIdD2EYq17nWw3d9wQQYhcHhS0U0UkK65SAGdmOi54yQzHky7gNQBV/mKsV2lm9Fp880V1UJaPJav7sBGxSPlEWp9cV9A7D+iXwFeL7K2nBNiHeVCJHYdSqKBGnK9jctwuRzPHT2jYf0S+ArJx0m5q62KprI0aVKlWEafNPpw/PMn7GH+igSjr04/nmT9jD/AEUCA1tp91FWHXrtNp1MuWOWrcDaEc/x8aqCpontVlBX0D2gUnZPbFx+smv8r+Ve5bHnDKDwIr5xweJMUqSD6rBvLePK/nXuHRnawDAH1WF1PjqPx315jp2i3TjVjqn8jVw7veIZ5ffvP/NqebcajhmuNPxzsK5jMfHEmeRgij6zd+4DiT3CuBTtLTctjjH32rKxW01DZIR1kmazKCezY65mANmA4cffVd5psVexOGhB52lkB5n/AEkPn3ihTHdL2w8vUwRmwORl1BJJ9VRa4vvDb791dbh+j0s6nt9S02beI6TRwvaQlrt2lU6Rm2txfQAj1eZ4UzE7aeQsuFAmGXXOp6tb8FNu2LE9gjwvuocxOwJsXnnusUnqrCL3cppaZja0ljbdyvYVnbC6RT4fMmXMoJDK1xlYaE8wR/xXTykrR222DSswoOAXDKJpWE6ZQpL6sg3fkQxIZeBX1rDTitNjebEqepzJhict7r1rqLh1jvuXuY/bwpvzfGMhMkkoaU3YFQFjQ2F0YcNLanfv131ldGcPiszrAwQW7eb1BvAa1jrfcQL06lBSi5N5rnovvmU3bYIVxEWFAXDnMzt9BrnZtxN7ZkbmGBHIUOYiMjEmSSJVINzAwIQ/YN/O+4nhW4uFhiUsZHhxCi7s5zOxOhst8ssZ5DzB1qMK+M6v5SBFHa6WBDyMdLK7erprl8s2+tdJqF3tu9/hzBeZ1dsmdlXCqYpGPbdiAq2Gq2GkrW3aX3WrH2rsifDN1zu0l20kDMHDed793vNa+0Norg1EDKsq5boq2B/80fDic432Ol9aq4roxLPEsjyiYlewgYkKp1CxuSQ341NqZSnGDT0i/jf4gyi3lv8AsQ4jDY7F4ZS2sd7hRZZZANzkaBrcBpffY1RwHSKfDfkku4W/YlBzIbm44Ea8NPtqhszFzwFuqkdYzcG2oHfl1AI5iopnA/TO8SD1rnW55n+dbo01nBpOO2X7iXJrNahHsLEYdmMs8rLiSxJdrR5b6WSwy2t7Q8O+ntvpC+IDQqymINfMyZGkA3aEkDXkBfiBuqPY/RqScCVwHj/WyM9j2lRrWHibAH3a+2osK8TDq2jkUALGFKSA20LXurLp6wNzzvSn1cavN/8AkLPDy/6BOIwyEgKCpvY33edQYrDPHvA7iP8A3pWorKuiENferA3H45VPgejjYlsitlYC5uGyqvMnlc10eswZt5Ge18rGLsnASYmURR2udSTeyqN7HuHdqd1WNs9GMThwWYKyAgZ0a4uTYAg2I17qftbolPhu21soOkiZioPDUC6nxtV7B9HsXj8OGfEgohIiEmc5m3MSQLi265ueA0FLnWtaoprARQTvGzxFXYPRCXFRM4lVCDZV9cm28uAboORsb61m7Q2DiYZjEVDuFzWjJfs77kDUaa6gbxzqLaOyJMJKFkcRvYMpUtfKbgEMo3aGp9h9JXw0jsGjkMhHWFxJnNiT9Ja41Nze/DkKF9ZnODxLZafMDsZRas93/BTXrRw/t76lDvxH4860+km2PlgV0jCImjSZWZi7Dc0oQWFty+JrDVR7Q9/wp1OblG8lZ8tRU4pPLM2dis3yiK/tivf9h/RL4V4Zs7o9iIpYXeNguZWJAvlB17dtU+21e57D+iHhXK46SlJWew6lFpZmjSpUqwDT5o9OX55k/Yw/0UCCjv04p/nMm76GH+igTL4edbKfdQJ0U4U21IGmkJAachpgauiQ1ZZeQ3Xwo96M7ULYQG/aiOT7Pq+4jyrz/Czm9udEHRLG2keNicsikacwDa3I2JrNxFJVabg9w6c3CSkesbD6VyzDq4o88qgdYzNljTeFZjqbkDcBfQ6Vfx2GQRGfEPmmjB3myRsBrHGp0W/Bt5uKDtj9KI8K3V4YKxAOcfVPMuw1Zr2NPi2+j4hZMRZw5yuLdlD6qtlG8DcQeFcenwUeHd4rM2OWN3tYlwuLx2KYtG3VAAhd2Q3HqknRn3cNNDpU2ERMNCcSrs7C/WtM3akO6SI+xILaAX3a3BvU20Nr9XOeos/YPWqAerVlOVHDrpe5sQN/PXQXx+NLOZTq5J6xbWF7AEgDcbAa8Rvq7SqO7yX7+TDdooIZlxGLzSYcmFCmUPmAecjULYXAIGgN9QbZtbUNRSEHKi2kGjLwNjb+e7yNWOjW2JlZ1j9QqTlZSypro+nq2J46cOVEC7BlwsnyrP8AKZBdprgdpGAJeJvaA1vy3C2lNj+m8Ltbb+RTeLNGTs2Aobt6t7PGbrYg+qy6HQ8OF9KKcRtSORV6jSYHLEIxqhvqGNrNGdd978bamq84XGsGwwOZdHlcFARbRSOLb7N48BcXoMPFHESjmF4/XZ11R7aq6bih5C9+FzWmKVlKSd+X1BvnkVoNnB5bYxvy+vUgNlQJv/I2uCwN7ju462z+kPSV1V4vyUubs9afVI43QixcHiDblWiJWxmRWypHlznsksx3Ex5h6tvK2pNrDB6RbLlgFrl4iew+W5AHBhzGmtaaUYymlPXlsvT6ASk0rr3HbB23HG1yoLPYM4a8g8CfWHMabhXdp4tcziBupVvXTNZZddXKDRQd3Z158qy9j7QRWHXK7qDc2UqT9vD8DSiLpU0L4dZELZz6nVpY249aluyANL7/ABFPnBRqrJ5+wKm5R1QLlSxshVCd4voe8fEVpwdFJuq6xFAfgmYEuN+YLxHLj3VmLjWMZBDG25gn4se+r2xOl00V1ZmdToudC2U8LfDd3VonGpbsC4yjftEOBxc0MhOcRE71OqMR7StpfyPfWlsza+GeR/lZQzMbdY30eTSwFtU+3QcCKu7M2H8qjkeWZ2YsdMozxkHUyhh2j3aWHHgBnpFsf5PIVElyNSAtwL666XU8wd1CurqycNJeX1JeUUnsLpRgI4Zr4d1ZeJLA5WvuRh6w7/50U4F8JLArK4jZBcvmyzAjeQy6Ob8B3Cwrz1nbdma3LJWr0YiR5wJpiiWvlKlRI3BM25fE25DU0+tR/TV5Ps7rVi4S7WSWZrMNoYqK65HiBYRhwqu4BIz5R6x4X8bX1obSbE4SUlCkT8baA9zLuPga9E2jtA4GJSHLpfKkMgJb/wAbrrlAtv01FYvR+eHFSSPipM8zmyxsDGFUbjGdxbgBwA3G9Z6VZ4HJx7Hksxk6faSv2vvcGcQks79bOInvvI1O7lytwG61UZdmBm/JdSe40SdLIVw8gSKRrlbsmTVL7g1tLka6W0376yY8euXUMG5hSPI/8Vqh2oqUdBEopOzNXYfSpsKiwywxBFvZojZtTdiyk2cnjqNw5Vg7V2j1mIaWNYYhmBRVAFsu4m2hY2uTzNXo0f12OcW3ZbH4GqpiEj2Ulf8At/4qU6cISc0s3qXKTlFRextbJ6aTSOsUvVSZzbOOy4ud/Z0Y/ZXs+w/oh4V4Ds3CsmKiBJPbG5dPt5V79sP6JfAVzOMpwhJYFa6DjKUu8zRpUqVYwj569Mar/wDKyXzfRRblBHq870ENGn6X7o+NGXpnH+byaL9FDvv7FA2T9X312qSXVrLYS7XOtGvf5D41GQOF/IVJ1fh76csJ5ijdNMmRAZPHyFcE/j5VbGGPMU4YM86F0XsXeJVTFeNTJjO9h4fG9POCPP3n4Vz5IeZ8z8KF0pol4lnBY7KQQWFu6iPZGNRiesub8bceXlQxFEb7z5n4Vu7PIHE/vH4VnlQlI005pHo3RvbEXUNHJoUv9UXmVtLEX1bhrw8KwNhYKOTFZMzKCWsHUFiF1Cg3tnt/I1E21BZSCQwFjqd3Ebt1PEOVllLaEg3BN1P1W3UlcJGOJ2zY1zDCKKHBkqQVikJZWy3u9u1FJb1id630sSvjTCgoEkWSLCM/YN+Daqpa91XNe1+z476YuzHxaO8kosbiPuYbwQNEW9u/W/j2DbvWxPBNGXxOsTxm9m0t1ht9hsLai9wNyIUsOcc5ZX8vMqVms9Nvod2mwwDrNCtlYhJICT2wB6yXN9Lb+BPI2GTtTbnyhkl6skrYCOxtlBvkazAnede/hV3YmwurxKjFduQoogcvnjBXQx6j1xpa9xy3g1kdIsLFh8Uep1NiZYgSVjPEXA0Gt7fV91a6NnNLWVu9zFTirX0V9Atn23FLh1ZY3L37ESAiSNxp2TusOQ37rX3Ow2s5GJVi7KOrVgDERbtKtjbN+jz13mg3BYxxIJoQQRvF/W0sQRbU2uK3tr9KY3gARRdrFwx9Ug/U09bvPDTvoJUJxeGOj880WpReb/sg21s1MPLeJTICCWjALNHbfqDqO7eBvrIfEsynq0Yry1+3L2vdWn0V2/DG7LIAhka/W5t59l9NBxuOJ14ELaWESedjgFzWF5crBY2a+9QR2WPC3rcBWmM5wlgmtF3noKlGDV17GHhNrFP9NiOVjceGtFWzNhPCyz9Wryb+p1BUGxBRy2XrOOumtgb60CzRDMcxAa+oLWIPEEFd9amz+kEsEZRHXKR2MzXMffGbaeGoG+1Or06kl+nbPXzQFOVNPtBTtPbQleNMLHIcSTq1njaK2jLLci7aeAHGlgf/AKTMMTEfyh/6pbvG1/qSX1TXmNdPGhbZmPWM5g2WQXIYPqb79SOPEHfWzj9tzYmJYvycQkOWWXOQuU23gr2AeOuu4WFxWeVGcUqa7u+efw+g1Tg3ievyKm0dnx4jFGPBxaKt5HuRDf8ARtuF9NL3N7CwrBx+HkhfJLC6nhvII5qQ1mHeKOo+i7YYE4SS+l5Ipm7EuUG75gB1bWvxtbja96GICbSaOIOIo1OdlzguzAWIAKjXeALcSTejo8VJPLOCWu6BqUIb95+wNogkjBubqLAHMQove1s3ZFyd1VMNZmyspHjfX+KiLanQFUzSRSdgC7K7gMoJto1rMLkDgfGhTGbPEZtmU/8Ad/Ps6Vro1o1VeDE1KSg+0i1jYyreqzX46k/brVNsR+g3v+NOw8+Vr3VvFv5HLSx7I7XAUfbv8dKcnJZMW1AZ8rYaBWt9vxqBpD7B/i+NcGHB4j97+1N6gcx+9/aiKWE0thYpvlEYK73AJN9PDWvoLYf0S+FfPGxIAMTEbj1xx/tX0PsP6IeFcbj++vQ0U3lkaNKlSrnjD5w9NcpG2JLH/Sh/ooF648zR96ZmH/y8l/8Aah4X+oaBgR+BXZo9xZ7Cm89BqzHmaes55mnKw5e6nBxy91OXqVfyEMQ3M+dOGIb2jXQw5e6nZhy91EvUl1yODEN7RqRZTxc1zs/gU+yc/wCGit5l3XIlRx7Z8jVyGYD658jVRQnP+GrCZOBP7n96poNS8jXwSPI6pGSzMbAAG54/yBN+40ebA2OYJEWZhIXFoyLlUlF2Meu9ityrc1IHOvPcFicjKyEhlIZTlOhBuDRTtrpkJYwkSFL5Wckah1s1o+QB47+Gmt+fxEKkmox0d7+RqhKNrvUv7b2wcJiXEBDmVbyIblUlBsJLjS5B1Xv14APfoxiU/wDsiZnxSnOw3oy21jHtafYQSBuF7HRJYXwxIS7G64jMLknU+t9VCNR3g31F6rLt+SQ/JcKwYgsqz6/RKCdDbgAdRc8qyLFfDDaybe6DdrXe+nkQbf6VmWFVhRgxylw4JKsu9F5ce1vI5a1d6E4tXja65ZTfOW/1E35SW3WHDcd/A1nbb6M/JFWZWaRLASkrqCdzgez/AOqGsU5JZ4wQD62m/vtWmFGlUpYabsnuIdSUZXkszZ2ww62RsGHaMWz2U5Qd2h8bgE7/ACJzJcMWTOGuTrbn/cUYdDduQnDFLJH1a/llb1WB0MxJ9YHQHiDYbitCuOjVpXkhDdQWuFIOYr7VvweetMpSeJwaatu9yppJJ5O5kGY8zRf0f6SRwxBGP5Mm9wO0jEAHMB6w08eXKsDHQobGPUngBe/f41nsv4sf5U+dKNaOGWgCqODujQ6UbeGInzRrlCjKHOjyW+u//A4DeeUSbUVo8rDXu48iORqkqXNgP4a0cLs5b2cWJFxpa/ep5jlTcEYRSvoBjbd7FCSJ1AJBsePfyqePasoXLa44XB07u8VZnxht1ZsRuz20I4ZuANVdobNyC41HHTUfEUSaeUivRFvDdJsSkfVXJj9kjh7IbeFvw3UwK0zE+oRyvfuO/XxrLjlCkHfbgRvq9jdoIygqLMNxtqO6/EVTgk+zuXe6zJcZtyZzHDipHMSuCxQAuRuvc2zsBe2bdejPE4LCYqAP2REi6TIbGJVG5ja5t7Li5J01NAmDxsdiJBqeJGh7jyqjPKoLBLhTa411sbgHnY86VUoY2sMnG3LR8woVFG91e/MjfEgMcpJFzYkAEi+hIubG3C9XZNsI0diuv41BrNuPwKVx+BWtpPcRpsWcFtPIdRceOoqLG40M11FvMVEHHf5f2rokHf5f2qWV73KvtYt7BmJxUI//AKLxr6N2H9EvgK+ddhSD5VCNfpFt+LV9F7D+iXwFcjj++vQbT0NClSpVzxhjbY6PJPqyqTzIF/Osf/D+L2V8h8KMDSq7sgH/ADAj9lfIfCl8wI/ZHkPhRhSqYmSwH/MGP2R5Cl8wY/ZHkKMKVTE+ZLAf8wY/ZHkKXzBj9keQowpVMT5ksB/zBj9keQrvzBj9keQovpVMTJYEPmGnIeVd+Yich5UXUql2QEh0HUXtpffbj486S9BlG7Tw0otpVLsgKHoUCLEkjlc28qZ8xU5UXUqpO2hAQ+YcfIeVOHQVBRbSq7sgIjoInKl8xE5DyoupVMTICPzETkPKunoMlFtKpiZAR+YicqR6CpyoupVLsgIfMKPkPIUvmFHyHkKL6VTE+ZAQ+YUfIeQpfMKPkPIUX0qvE+ZLAh8wo+Q8hS+YUfIeQovpVWJ8yrAh8wo+Q8hS+YUfIeQovpVMT5l2BSDoOisDYadwomwsGRQKlFKo3ch2lSpVRD//2Q=="/>
          <p:cNvSpPr>
            <a:spLocks noChangeAspect="1" noChangeArrowheads="1"/>
          </p:cNvSpPr>
          <p:nvPr/>
        </p:nvSpPr>
        <p:spPr bwMode="auto">
          <a:xfrm>
            <a:off x="155575" y="-1371600"/>
            <a:ext cx="42386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hQSEBQUEhQVFBUWFBcWFBQUFxgXFRQUFBQVFBUUFBQXGyYfFxkkGRQUIC8gIygqLywsFh4xNTAqNSYrLCkBCQoKDgwOGg8PGiwkHyQpKSwwLCwsLCksKSksLCwsKi8tLCwsKSwsLC0pLCwsLS0qLCwsLCksLCwsLCksLCwsKf/AABEIALkBEQMBIgACEQEDEQH/xAAcAAABBQEBAQAAAAAAAAAAAAAGAAIDBAUBBwj/xABIEAACAQIDBAYFBwoFBAMBAAABAgMAEQQSIQUxQVEGEyJhcZEHMlKh0RQWM0KBk/AjNWJyc5KisbLhFyVDU8E0goPxFSTCY//EABsBAAIDAQEBAAAAAAAAAAAAAAIDAAEEBQYH/8QANBEAAgECBAIIBAYDAQAAAAAAAAECAxESITFBBFEFEyIyUmFxkYGh0fAGFCOx4fEzQsGy/9oADAMBAAIRAxEAPwDR9I/pIxuD2g8MDxiMRxsA0YY3ZbnU0Mf4zbS/3Ivul+Nc9Mv52k/ZQ/0UE12KNGDgm1sA3mHA9Mu0v9yL7pfjXR6ZNpf7kX3S/GggCurTuop+FFXDgemLaX+5F90tSL6Ydo/7kX3S/GgYU8UXUUvCirsOR6Xto/7kX3S/GnD0ubQ/3I/uloIBp4NF+XpeFFXYaj0u4/24/uhTl9LWP9uP7paDENTp4VToUl/qiJsMF9K+P9uP7ofGpB6VMf7cf3QoSQVKqUDo0vChiTCselDH+3H92KcPShjvbj+7FCwSu5KHqafhQQUf4oY724/uxTT6Ucf7cf3YoY6s03qzRqhT8KBbCn/FHH+3H92KQ9KOP9uP7oUMCE08RWouopeFAthKPSfj/bj+7FI+lHHe3H92KFmFN6vvo1w9LwoFyCk+lLHe3H92KQ9KWP8Abj+7FC3VVwx1f5el4UViYXp6Tscfrx/drTx6Ssf7Uf3a0GMaakmtU+HpeFewDcuYc/4j472o/u1pw9I2O9qP9xfjQarCpYwKF8PS8KESnJbhb/iPjfaT9wU7/EjGe0n7goZjQVI0YoHQpeFCutnzYRD0jY32k/cFL/EXG+3H+4KHlFRSVOop+FE62fMJW9I2N/3I/wBwVA/pKxw/1Iv3FoYeq71a4en4UGqk+Yb7H9I+MfExLJJGUZwGAQAkHkRur1bCYjOoNfO+yf8AqIv1xXv+xPol8K5vGwjCSwq2RtottZmhSpUqwjj549Mbf5tJ+yh/poLD0Z+mX87yfsov6aCQK7lB/px9BdsySug0wU4U9Mlh16etNUVIoo0UOFSIldiivV6HC1bdgSGOKrUUF6uYbZ5PCtSHY542A7/hWedVLUbGJkphjU6YWtpMAo33J5bv/daOD2HI/qR2HtN2fe2vkKwVuOpUs5SsOUXsDkWzieHw8zVlNlDibeGvvNhRzguhgOsshP6KC38TfAVo/NuJB2EF+bdo+ZvXF4j8Q0of41f7+9go0m3nkeW4nDJbsG9jZtQbHeL23VntFRHt3A9Vj5RbSaMSj9dLq1vsF/trDxOld7gOJ/M0VUW4Eo4XYrkVGSaeTTWYd1dOKESY3qzTj9vnSWMHiKsLCLcKaJcitm8fOuZh3+dWRhh3V35J4VAcSKZIPD31zJVxsOeBFQ/JDzFUyXQ6JxxBqcTgfVNQpCw+tT7N7VDYVKKLCYoeyamGJB+qapAtzp/ykjfeqwinT5E5l5CuVA20P0T7qjO0x7BocLJ1ciVxUDqeVd+WX+qa5mvwNXZhYWiXZSH5RFp9cV71sP6JfAV4RsuL8vGdfXFe77D+iHgK5HH99ehsoO6Zo0qVKueaD539Mn53k/ZQ/wBNBQo39MY/zaT9lF/TQSK7tBfpx9Bd8zqrUqR1JhYcxA/nWphkiBAYszXtZQAv7xuf4aZKpGGpDPjw5NXsLspm3Akc+HnurbwWELtaKLMeSqXb33t7qJcF0IxMli+WMfpm7fuLe3mK5/EdJ0aHekl98i1FvQFMNskDeR9mp+HvrUwuAW4AUsTw3k/YKNcJ0GiT1y0h7+yvkuvma04dnrHoihf1RbztvrzvE/iWOlNN/I00+Gvqwa2f0Ymf6ojH6XZ/hXX3UQYToXGPpGZzyHYX4+8VdjnIq5HiRxrg1Ol+IrPN29B/U4dCCPZMcY/Joq94Gv2k61E8RFXjjY/bXzFNMiNuZT9orn1E5vE2HFuJUintV2OUGqs2F5VAshWlJuIbipaA96S8JlSDEgfRTBX/AGc3ZPvC+dA20Y7MRyJr1Tb2FGJwk0PF42C/rAXQ/vAV5SZOshjc7ygDfrJ2G9499e6/DfEKVN0+T/cxVo2Znu1MNSvHTclewRmaOIatIe8VXWKpVw5o7inEsxjvFTiHvFUgtqkVjVXFOJZMY5ioylNANPFWirMj6uu2AqS9RuPGrJYaz1Cz9/8AOnOo5nyqB1XmfL+9WglYa7n2j/F8KgZjf1z/ABfCnOi82/d/vTCi82/d/vVhZEyN+kffUqHvPvqBEHM+X96njA7/ACoWJkX9l/TR/rCvcth/RDwFeH7M+lT9YV7jsT6JfAVxeP769B3Dd1mhSpUq55qPnr0xfnaT9lF/TQUKNvTF+dpP2UX9NBIrv0P8cfQXuXcFvqXEjKQR+LbqrYdtav4gXW9L4iOSZD1j0aY8Ph2j9hsw71cXHkQfOjICvGOge2zC4txBQju9ZffXp2D6TI3raHvr5x0vQdLiW9nn9To0ISnC6NsLUU1hv8uNdWbN6nnyqeHCAd551zoUnU0RL21M44Nm/RHvqPE7IUj1Wc95ItW2QBv0rPxW3oo97XPIa038vGOrCjOcn2UZ64IrYZVA5Zf+TUsuBiYaxjv0F/Oo4+kSzEqqkW1ufG1q78oNZ5rC7IfaW419kOovDKV/RftL5E6VWTalm6vEKI24ODeNvt+r9taeGxiXszENyI0PhzruK2ckyG4uLdk/8eFFa6zF3s7SK7xldRXmONwvVzYqK2iy9ag/QnGa3gG0r0fZ4aIZH1S+UE70PAH9H40J9M8MoxsLruljeB/EXeO/23FdboOt1PFJXykDWjePoBsg1plqu4pbGqjPX0lTMWA6GtTut041FnNdEho8QqUSQa09WFRZ6VTFcW0T5q7eo1qVaNC2dDV3NStStRimyNiebfj7aiYnm/4+2rDVGXNWVcrsDzk93xphvzk8h8aslzzppY86svERKTzfyHxqQP3t5UxieZqNnPM1AWrmpsyQdam/1hwr3DYf0S+ArwTZLn5RFqfXFe97D+iXwFcTpBdtehp4dWTNGlSpVzjQfPXpjb/NpP2UX9NBYo19MEwG1pNP9KL+mg4Ygcq79C3Vx9BbvcSGtKI3Ss0SjlV7B4ijmk4tEzLGxpcspHPd4rqPdevVOjOzuuZWb1d47z8BXkEkhSQNyN/L+1ep9F9q2iGvqmyjubtD7K8Z05ScqaqJaO3wZ0ODqSTcFuj0dFVBpVDH7eVBYamhvE7ec6fjwqtNiLrZtTxYb/A8xXmOtna0cka4cLneQ/aXSF5DvsOQrGlxJNdkjO8ajmP+RvFRZKNJI2pKOhvdHsIQDIT6wsB3A7/dWsRT8Ol0WwsMosOWm6nqmu69Y5Xk7mWUrsqSYXPbuYHy/wDdXYJmQ9x4UitjqLd4p7pfQDz+G+jjFgN3yZeSIOuo1I1/lXn3TrZzpGzAHsFZUP6hudfC9HeycQuqA5inE8L7wfhUXSTAdZCRmI0N7Am4OhGUat4VspLq5RqLYVCWGTi9GeUbSjFyw3MAw8HAYfzrLNG0GypJcIBMIYzHmQusalgEN0zBGGQZSNLX8KDsbCEcqHVwPrLex8LgGvo3D1lVirGZq2pATTRU+EwbyvkjUs2+w5DeTfQCu4vZ8kJtKjITuzC17cjuP2c62Ra0Ey0IRTr00GlemJGaRIKmV6rg04NTEJZZEtd681WDU/WjsKsTdeajMp5muUrmrKHdZ3tTTN3t7q7c8q4b8h+PtqWKGmbvb3fCo2n7291SlT7I/H21GwPsj8fbUIS7MlvPHq3rjeRavd9h/RL4CvCtmA9fHcD1x+N9e67D+iXwFcTpDvr0NlDRmjSpUq5w8+bPTbIRtiT9jD/RQSuJNGnpw/PMn7GH+igYV0KUmooEtriqt4fGgGsunLWhVGQ38RIGFx9tFPRTGXiXXUdg/ZqvuoGwMmpHMfy/Brf6K4rLKye0Lj9ZNbeV/KsHFUlVhKHNDaUsE1I9Djk0ueO7n406QdmnRYXOcw3Hd4cBVjEwEDdXz55Ox6HEjNjiIPEd9aEMQO9c3fu8Nd1RRML2Ov45VdAJAtZb6955acNP50azBkzdw7aWN9LA346A376sBfsqhg5AxstycozdxXTU1oLHYanT3UpQd7GKTsxpIGu81BiZFClnYAd26/hvNRu0h0Xsj9L/API/HhVVigtGR1jX3WBYC28m1gPxc0+NPctIjwO1wsyrfIvNtc1zaw9nfx50VuLgga3+HE0KDBDV3IAA9Xdl8SQL+7uvRFFjhkGUZjYdkWvbnY2sPG1PjBt4eYuulk0B+38GAZBNKwzL1kYyqyDq9HCICGO8Ek/8UP4PouWHWTEKls3ZGbQanOVPYFuV9+8UU7bwn5Uvf5RKQwWICxjRt/h3sdT3Vip0djRGkk1W13iDFMhGoJVgM55A2HLNXr+CcqXDqMnmZnm7mJtSTCFwkQCG4vKrO0YHEhSMzHw043NbGDeGMp1bNiZmBVSjZpCLXsUkBWNPt56UsQ7YvsKqCOylWmQJO67/AMgLWAtbtW51xsfFhz1EKK0hYAxTBNCeLzg2FuV28Fra5Yko535fVktuNm2YhPW4zqlOXWMBoAv/AJAt5X8NOVZo6LiVsyCWCEqCplUyMxPEKvqJ+sdd/hsPD1VpcY7BlY5CR1mHTNeyohJe/ebHvqKBZcUAwQxQHMGXDsFll4DOhbKg/R1bxvVxqNK6llz2+ADjfVAyej0jSMkDLiMq3Zoz2VveylmsM2m4E/zqji8FLE2WRHQ7wGBFxzHP7KMTtFSy4fCrFIwBGaROq6kjTVxYu9+CrfcdamATCDPK03XOuUs6rN1xH1EsbgXsLXXv4VqjxMlqvRb+vl7CZUk9P4AVWPfUmc99GGG2R8oPXzRxFcv0UDqhTiWla4u3GxcW91D+1sNFo2GWYx7i7i65vZVgOHeTWmHERm8P9GadJxVzOLN31zMeZ99LPS6ytAkWY9/vrnWHkfM13rKaW7/51RQ8ufZPm1cLH2D5tTf+4eZrh/WH8VUSxc2SD18fYI7Y1u2le97D+iHhXgWyP+oi7QPbGna/5r33Yf0S+ArjdId9ehpo6M0aVKlXOHnzV6b/AM8yfsYf6KBxRv6cPzzJ+yh/ooGrdT7qBY+9OBqKuim3JYswvY1owYrq5UccGB+ziPI1lIauBrp4aUEiz3Lo1MGj8Nx7jqK3BEG/Gtef+jraeaJQTuvGf+3VD+7avRcHh7i968D0rR6niZW0eZ1KM7078sjPfZlj2R9vxNRvgyDdtV4qNAOXjztx1oiSLhzpNhBvNj3n4VmjU0yD67mYMeNaPUJdBpmItYbt3Hdv3GtGDaEbfW7XInX7Bw8ammwhbdoNQeJ77fjWs2TBLFoq5r8tWFv0uA9476a2pZovsz9S7LF1inU25Lo2nfw/G6qC4kAFIlzgXvwyMTxbQlt+m/Teamw8RX6U6aAZeF9wY28Nd16dIqjVso7VlcXC67lYbjc/VOl618PRnV09wHNRyZSwQzuTKGyroHbslbb8qePGrOLx0jRn5MAbG2e46wkaEW4Hu0Ou6q22MaEW8rmMgkq41zZeGS1r2PqkeB5ZEfXTMGkvhVK2zro8l9AshJPVi1iFa/ca69GEaWcV8X/wXK8tfYnwe1WsUEJkkW5upKtfmz7x5jlVHpBhZ2j6w4gXQaq148pOuVeObTcQCbVPi9oJhlZEjzSItw0F8tjxl3lddSrZhrvrIwm3EmdjjBI19EIvkjHIKmo8dfDjXWoSnJ40svdsTJLQfsnEYzGRtG0ylQRcEgTOBvCnKbfrkE3+2odqYDD5+pQTx4gkLkLAoCeLuWIAPcd/AVZg2M0rZsN1pgDWDmyy6et1VyM1u+32nSr/AMuXDdiPNMXaxgKkzFuJZsoIHGzg8baVpc8Mux7LL3/kWs12rffIq4Do6cOoed5MyN2ZB24kvuAjIJBPeu/cRvqEmbGWky2gDEGWOyYiZRcW7TnKvMZrngDuF/DbPd3DYhuqdXJjgYfkFW3AFssmmvZYWqPEY9p2tCpQBisuMj6zS3shVBYcLtcDTcNaHE276vnsvT+wsrW25bldseI8uFwoErElfk80durtcsZGOXdxBDEj63N2C2euG/K4hpI5RcddZXiXNe0cagNlHIEKeVhUsuHiwkIW0eIV20U26+Rid9+0r2uNezbvO8U2ltHERTq00ZARi0cE3WPGvcMxu3jf4U6lHrMo6c939+aAk8OuvyX36l7FdJFnmXrkvEpa/VqFkkHDOSxNuahvfWri+lSxRKMIznS2WRQVjXUAXPav3XYc+VD+3OlCYiMAYdEkv2pL3NhwWwB1/Sv3c6Ww+mD4dMnVxuhN2FsrG/NtQ32g2rS6V4J4NP8AW+QjPE1i133L+z8fhMmXE4dmcks0oNySb7gCuUd2tZhbqZ85w9lBzLHNm3fVudM3Pl41b2RtDDSTPLMwgcuDEiKFiS1iGLFSrN+sAOPg7pT0yks+HSSOZT60oSx45lHaKnhd1A4jvq1Jqo4pPPW7dvhsBg7N215fyTYzGDGAJBg1WX1ndNbKN5AUKDfvvyFP2jsDCxxk/KJEZVuVkQhnI9mNgp1PIkC+82qPYPSrCRRAfloXtd2F2MjAa+qSp1JsGWwv4k5J6cF8Qsk6GZEuI4iQoW50YgLldrDW4sTblSkqmLDBNRXz97hNRteTTb+X7FuPofimjVwoOYXCZgHsd1wbDUa2vfWsWSNhmBB7JytyBHAndfQ1v4npXBJkTD58KXa0slykaIdD2EYq17nWw3d9wQQYhcHhS0U0UkK65SAGdmOi54yQzHky7gNQBV/mKsV2lm9Fp880V1UJaPJav7sBGxSPlEWp9cV9A7D+iXwFeL7K2nBNiHeVCJHYdSqKBGnK9jctwuRzPHT2jYf0S+ArJx0m5q62KprI0aVKlWEafNPpw/PMn7GH+igSjr04/nmT9jD/AEUCA1tp91FWHXrtNp1MuWOWrcDaEc/x8aqCpontVlBX0D2gUnZPbFx+smv8r+Ve5bHnDKDwIr5xweJMUqSD6rBvLePK/nXuHRnawDAH1WF1PjqPx315jp2i3TjVjqn8jVw7veIZ5ffvP/NqebcajhmuNPxzsK5jMfHEmeRgij6zd+4DiT3CuBTtLTctjjH32rKxW01DZIR1kmazKCezY65mANmA4cffVd5psVexOGhB52lkB5n/AEkPn3ihTHdL2w8vUwRmwORl1BJJ9VRa4vvDb791dbh+j0s6nt9S02beI6TRwvaQlrt2lU6Rm2txfQAj1eZ4UzE7aeQsuFAmGXXOp6tb8FNu2LE9gjwvuocxOwJsXnnusUnqrCL3cppaZja0ljbdyvYVnbC6RT4fMmXMoJDK1xlYaE8wR/xXTykrR222DSswoOAXDKJpWE6ZQpL6sg3fkQxIZeBX1rDTitNjebEqepzJhict7r1rqLh1jvuXuY/bwpvzfGMhMkkoaU3YFQFjQ2F0YcNLanfv131ldGcPiszrAwQW7eb1BvAa1jrfcQL06lBSi5N5rnovvmU3bYIVxEWFAXDnMzt9BrnZtxN7ZkbmGBHIUOYiMjEmSSJVINzAwIQ/YN/O+4nhW4uFhiUsZHhxCi7s5zOxOhst8ssZ5DzB1qMK+M6v5SBFHa6WBDyMdLK7erprl8s2+tdJqF3tu9/hzBeZ1dsmdlXCqYpGPbdiAq2Gq2GkrW3aX3WrH2rsifDN1zu0l20kDMHDed793vNa+0Norg1EDKsq5boq2B/80fDic432Ol9aq4roxLPEsjyiYlewgYkKp1CxuSQ341NqZSnGDT0i/jf4gyi3lv8AsQ4jDY7F4ZS2sd7hRZZZANzkaBrcBpffY1RwHSKfDfkku4W/YlBzIbm44Ea8NPtqhszFzwFuqkdYzcG2oHfl1AI5iopnA/TO8SD1rnW55n+dbo01nBpOO2X7iXJrNahHsLEYdmMs8rLiSxJdrR5b6WSwy2t7Q8O+ntvpC+IDQqymINfMyZGkA3aEkDXkBfiBuqPY/RqScCVwHj/WyM9j2lRrWHibAH3a+2osK8TDq2jkUALGFKSA20LXurLp6wNzzvSn1cavN/8AkLPDy/6BOIwyEgKCpvY33edQYrDPHvA7iP8A3pWorKuiENferA3H45VPgejjYlsitlYC5uGyqvMnlc10eswZt5Ge18rGLsnASYmURR2udSTeyqN7HuHdqd1WNs9GMThwWYKyAgZ0a4uTYAg2I17qftbolPhu21soOkiZioPDUC6nxtV7B9HsXj8OGfEgohIiEmc5m3MSQLi265ueA0FLnWtaoprARQTvGzxFXYPRCXFRM4lVCDZV9cm28uAboORsb61m7Q2DiYZjEVDuFzWjJfs77kDUaa6gbxzqLaOyJMJKFkcRvYMpUtfKbgEMo3aGp9h9JXw0jsGjkMhHWFxJnNiT9Ja41Nze/DkKF9ZnODxLZafMDsZRas93/BTXrRw/t76lDvxH4860+km2PlgV0jCImjSZWZi7Dc0oQWFty+JrDVR7Q9/wp1OblG8lZ8tRU4pPLM2dis3yiK/tivf9h/RL4V4Zs7o9iIpYXeNguZWJAvlB17dtU+21e57D+iHhXK46SlJWew6lFpZmjSpUqwDT5o9OX55k/Yw/0UCCjv04p/nMm76GH+igTL4edbKfdQJ0U4U21IGmkJAachpgauiQ1ZZeQ3Xwo96M7ULYQG/aiOT7Pq+4jyrz/Czm9udEHRLG2keNicsikacwDa3I2JrNxFJVabg9w6c3CSkesbD6VyzDq4o88qgdYzNljTeFZjqbkDcBfQ6Vfx2GQRGfEPmmjB3myRsBrHGp0W/Bt5uKDtj9KI8K3V4YKxAOcfVPMuw1Zr2NPi2+j4hZMRZw5yuLdlD6qtlG8DcQeFcenwUeHd4rM2OWN3tYlwuLx2KYtG3VAAhd2Q3HqknRn3cNNDpU2ERMNCcSrs7C/WtM3akO6SI+xILaAX3a3BvU20Nr9XOeos/YPWqAerVlOVHDrpe5sQN/PXQXx+NLOZTq5J6xbWF7AEgDcbAa8Rvq7SqO7yX7+TDdooIZlxGLzSYcmFCmUPmAecjULYXAIGgN9QbZtbUNRSEHKi2kGjLwNjb+e7yNWOjW2JlZ1j9QqTlZSypro+nq2J46cOVEC7BlwsnyrP8AKZBdprgdpGAJeJvaA1vy3C2lNj+m8Ltbb+RTeLNGTs2Aobt6t7PGbrYg+qy6HQ8OF9KKcRtSORV6jSYHLEIxqhvqGNrNGdd978bamq84XGsGwwOZdHlcFARbRSOLb7N48BcXoMPFHESjmF4/XZ11R7aq6bih5C9+FzWmKVlKSd+X1BvnkVoNnB5bYxvy+vUgNlQJv/I2uCwN7ju462z+kPSV1V4vyUubs9afVI43QixcHiDblWiJWxmRWypHlznsksx3Ex5h6tvK2pNrDB6RbLlgFrl4iew+W5AHBhzGmtaaUYymlPXlsvT6ASk0rr3HbB23HG1yoLPYM4a8g8CfWHMabhXdp4tcziBupVvXTNZZddXKDRQd3Z158qy9j7QRWHXK7qDc2UqT9vD8DSiLpU0L4dZELZz6nVpY249aluyANL7/ABFPnBRqrJ5+wKm5R1QLlSxshVCd4voe8fEVpwdFJuq6xFAfgmYEuN+YLxHLj3VmLjWMZBDG25gn4se+r2xOl00V1ZmdToudC2U8LfDd3VonGpbsC4yjftEOBxc0MhOcRE71OqMR7StpfyPfWlsza+GeR/lZQzMbdY30eTSwFtU+3QcCKu7M2H8qjkeWZ2YsdMozxkHUyhh2j3aWHHgBnpFsf5PIVElyNSAtwL666XU8wd1CurqycNJeX1JeUUnsLpRgI4Zr4d1ZeJLA5WvuRh6w7/50U4F8JLArK4jZBcvmyzAjeQy6Ob8B3Cwrz1nbdma3LJWr0YiR5wJpiiWvlKlRI3BM25fE25DU0+tR/TV5Ps7rVi4S7WSWZrMNoYqK65HiBYRhwqu4BIz5R6x4X8bX1obSbE4SUlCkT8baA9zLuPga9E2jtA4GJSHLpfKkMgJb/wAbrrlAtv01FYvR+eHFSSPipM8zmyxsDGFUbjGdxbgBwA3G9Z6VZ4HJx7Hksxk6faSv2vvcGcQks79bOInvvI1O7lytwG61UZdmBm/JdSe40SdLIVw8gSKRrlbsmTVL7g1tLka6W0376yY8euXUMG5hSPI/8Vqh2oqUdBEopOzNXYfSpsKiwywxBFvZojZtTdiyk2cnjqNw5Vg7V2j1mIaWNYYhmBRVAFsu4m2hY2uTzNXo0f12OcW3ZbH4GqpiEj2Ulf8At/4qU6cISc0s3qXKTlFRextbJ6aTSOsUvVSZzbOOy4ud/Z0Y/ZXs+w/oh4V4Ds3CsmKiBJPbG5dPt5V79sP6JfAVzOMpwhJYFa6DjKUu8zRpUqVYwj569Mar/wDKyXzfRRblBHq870ENGn6X7o+NGXpnH+byaL9FDvv7FA2T9X312qSXVrLYS7XOtGvf5D41GQOF/IVJ1fh76csJ5ijdNMmRAZPHyFcE/j5VbGGPMU4YM86F0XsXeJVTFeNTJjO9h4fG9POCPP3n4Vz5IeZ8z8KF0pol4lnBY7KQQWFu6iPZGNRiesub8bceXlQxFEb7z5n4Vu7PIHE/vH4VnlQlI005pHo3RvbEXUNHJoUv9UXmVtLEX1bhrw8KwNhYKOTFZMzKCWsHUFiF1Cg3tnt/I1E21BZSCQwFjqd3Ebt1PEOVllLaEg3BN1P1W3UlcJGOJ2zY1zDCKKHBkqQVikJZWy3u9u1FJb1id630sSvjTCgoEkWSLCM/YN+Daqpa91XNe1+z476YuzHxaO8kosbiPuYbwQNEW9u/W/j2DbvWxPBNGXxOsTxm9m0t1ht9hsLai9wNyIUsOcc5ZX8vMqVms9Nvod2mwwDrNCtlYhJICT2wB6yXN9Lb+BPI2GTtTbnyhkl6skrYCOxtlBvkazAnede/hV3YmwurxKjFduQoogcvnjBXQx6j1xpa9xy3g1kdIsLFh8Uep1NiZYgSVjPEXA0Gt7fV91a6NnNLWVu9zFTirX0V9Atn23FLh1ZY3L37ESAiSNxp2TusOQ37rX3Ow2s5GJVi7KOrVgDERbtKtjbN+jz13mg3BYxxIJoQQRvF/W0sQRbU2uK3tr9KY3gARRdrFwx9Ug/U09bvPDTvoJUJxeGOj880WpReb/sg21s1MPLeJTICCWjALNHbfqDqO7eBvrIfEsynq0Yry1+3L2vdWn0V2/DG7LIAhka/W5t59l9NBxuOJ14ELaWESedjgFzWF5crBY2a+9QR2WPC3rcBWmM5wlgmtF3noKlGDV17GHhNrFP9NiOVjceGtFWzNhPCyz9Wryb+p1BUGxBRy2XrOOumtgb60CzRDMcxAa+oLWIPEEFd9amz+kEsEZRHXKR2MzXMffGbaeGoG+1Or06kl+nbPXzQFOVNPtBTtPbQleNMLHIcSTq1njaK2jLLci7aeAHGlgf/AKTMMTEfyh/6pbvG1/qSX1TXmNdPGhbZmPWM5g2WQXIYPqb79SOPEHfWzj9tzYmJYvycQkOWWXOQuU23gr2AeOuu4WFxWeVGcUqa7u+efw+g1Tg3ievyKm0dnx4jFGPBxaKt5HuRDf8ARtuF9NL3N7CwrBx+HkhfJLC6nhvII5qQ1mHeKOo+i7YYE4SS+l5Ipm7EuUG75gB1bWvxtbja96GICbSaOIOIo1OdlzguzAWIAKjXeALcSTejo8VJPLOCWu6BqUIb95+wNogkjBubqLAHMQove1s3ZFyd1VMNZmyspHjfX+KiLanQFUzSRSdgC7K7gMoJto1rMLkDgfGhTGbPEZtmU/8Ad/Ps6Vro1o1VeDE1KSg+0i1jYyreqzX46k/brVNsR+g3v+NOw8+Vr3VvFv5HLSx7I7XAUfbv8dKcnJZMW1AZ8rYaBWt9vxqBpD7B/i+NcGHB4j97+1N6gcx+9/aiKWE0thYpvlEYK73AJN9PDWvoLYf0S+FfPGxIAMTEbj1xx/tX0PsP6IeFcbj++vQ0U3lkaNKlSrnjD5w9NcpG2JLH/Sh/ooF648zR96ZmH/y8l/8Aah4X+oaBgR+BXZo9xZ7Cm89BqzHmaes55mnKw5e6nBxy91OXqVfyEMQ3M+dOGIb2jXQw5e6nZhy91EvUl1yODEN7RqRZTxc1zs/gU+yc/wCGit5l3XIlRx7Z8jVyGYD658jVRQnP+GrCZOBP7n96poNS8jXwSPI6pGSzMbAAG54/yBN+40ebA2OYJEWZhIXFoyLlUlF2Meu9ityrc1IHOvPcFicjKyEhlIZTlOhBuDRTtrpkJYwkSFL5Wckah1s1o+QB47+Gmt+fxEKkmox0d7+RqhKNrvUv7b2wcJiXEBDmVbyIblUlBsJLjS5B1Xv14APfoxiU/wDsiZnxSnOw3oy21jHtafYQSBuF7HRJYXwxIS7G64jMLknU+t9VCNR3g31F6rLt+SQ/JcKwYgsqz6/RKCdDbgAdRc8qyLFfDDaybe6DdrXe+nkQbf6VmWFVhRgxylw4JKsu9F5ce1vI5a1d6E4tXja65ZTfOW/1E35SW3WHDcd/A1nbb6M/JFWZWaRLASkrqCdzgez/AOqGsU5JZ4wQD62m/vtWmFGlUpYabsnuIdSUZXkszZ2ww62RsGHaMWz2U5Qd2h8bgE7/ACJzJcMWTOGuTrbn/cUYdDduQnDFLJH1a/llb1WB0MxJ9YHQHiDYbitCuOjVpXkhDdQWuFIOYr7VvweetMpSeJwaatu9yppJJ5O5kGY8zRf0f6SRwxBGP5Mm9wO0jEAHMB6w08eXKsDHQobGPUngBe/f41nsv4sf5U+dKNaOGWgCqODujQ6UbeGInzRrlCjKHOjyW+u//A4DeeUSbUVo8rDXu48iORqkqXNgP4a0cLs5b2cWJFxpa/ep5jlTcEYRSvoBjbd7FCSJ1AJBsePfyqePasoXLa44XB07u8VZnxht1ZsRuz20I4ZuANVdobNyC41HHTUfEUSaeUivRFvDdJsSkfVXJj9kjh7IbeFvw3UwK0zE+oRyvfuO/XxrLjlCkHfbgRvq9jdoIygqLMNxtqO6/EVTgk+zuXe6zJcZtyZzHDipHMSuCxQAuRuvc2zsBe2bdejPE4LCYqAP2REi6TIbGJVG5ja5t7Li5J01NAmDxsdiJBqeJGh7jyqjPKoLBLhTa411sbgHnY86VUoY2sMnG3LR8woVFG91e/MjfEgMcpJFzYkAEi+hIubG3C9XZNsI0diuv41BrNuPwKVx+BWtpPcRpsWcFtPIdRceOoqLG40M11FvMVEHHf5f2rokHf5f2qWV73KvtYt7BmJxUI//AKLxr6N2H9EvgK+ddhSD5VCNfpFt+LV9F7D+iXwFcjj++vQbT0NClSpVzxhjbY6PJPqyqTzIF/Osf/D+L2V8h8KMDSq7sgH/ADAj9lfIfCl8wI/ZHkPhRhSqYmSwH/MGP2R5Cl8wY/ZHkKMKVTE+ZLAf8wY/ZHkKXzBj9keQowpVMT5ksB/zBj9keQrvzBj9keQovpVMTJYEPmGnIeVd+Yich5UXUql2QEh0HUXtpffbj486S9BlG7Tw0otpVLsgKHoUCLEkjlc28qZ8xU5UXUqpO2hAQ+YcfIeVOHQVBRbSq7sgIjoInKl8xE5DyoupVMTICPzETkPKunoMlFtKpiZAR+YicqR6CpyoupVLsgIfMKPkPIUvmFHyHkKL6VTE+ZAQ+YUfIeQpfMKPkPIUX0qvE+ZLAh8wo+Q8hS+YUfIeQovpVWJ8yrAh8wo+Q8hS+YUfIeQovpVMT5l2BSDoOisDYadwomwsGRQKlFKo3ch2lSpVRD//2Q=="/>
          <p:cNvSpPr>
            <a:spLocks noChangeAspect="1" noChangeArrowheads="1"/>
          </p:cNvSpPr>
          <p:nvPr/>
        </p:nvSpPr>
        <p:spPr bwMode="auto">
          <a:xfrm>
            <a:off x="307975" y="-1219200"/>
            <a:ext cx="42386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 descr="data:image/jpeg;base64,/9j/4AAQSkZJRgABAQAAAQABAAD/2wCEAAkGBhQSEBQUEhQVFBUWFBcWFBQUFxgXFRQUFBQVFBUUFBQXGyYfFxkkGRQUIC8gIygqLywsFh4xNTAqNSYrLCkBCQoKDgwOGg8PGiwkHyQpKSwwLCwsLCksKSksLCwsKi8tLCwsKSwsLC0pLCwsLS0qLCwsLCksLCwsLCksLCwsKf/AABEIALkBEQMBIgACEQEDEQH/xAAcAAABBQEBAQAAAAAAAAAAAAAGAAIDBAUBBwj/xABIEAACAQIDBAYFBwoFBAMBAAABAgMAEQQSIQUxQVEGEyJhcZEHMlKh0RQWM0KBk/AjNWJyc5KisbLhFyVDU8E0goPxFSTCY//EABsBAAIDAQEBAAAAAAAAAAAAAAIDAAEEBQYH/8QANBEAAgECBAIIBAYDAQAAAAAAAAECAxESITFBBFEFEyIyUmFxkYGh0fAGFCOx4fEzQsGy/9oADAMBAAIRAxEAPwDR9I/pIxuD2g8MDxiMRxsA0YY3ZbnU0Mf4zbS/3Ivul+Nc9Mv52k/ZQ/0UE12KNGDgm1sA3mHA9Mu0v9yL7pfjXR6ZNpf7kX3S/GggCurTuop+FFXDgemLaX+5F90tSL6Ydo/7kX3S/GgYU8UXUUvCirsOR6Xto/7kX3S/GnD0ubQ/3I/uloIBp4NF+XpeFFXYaj0u4/24/uhTl9LWP9uP7paDENTp4VToUl/qiJsMF9K+P9uP7ofGpB6VMf7cf3QoSQVKqUDo0vChiTCselDH+3H92KcPShjvbj+7FCwSu5KHqafhQQUf4oY724/uxTT6Ucf7cf3YoY6s03qzRqhT8KBbCn/FHH+3H92KQ9KOP9uP7oUMCE08RWouopeFAthKPSfj/bj+7FI+lHHe3H92KFmFN6vvo1w9LwoFyCk+lLHe3H92KQ9KWP8Abj+7FC3VVwx1f5el4UViYXp6Tscfrx/drTx6Ssf7Uf3a0GMaakmtU+HpeFewDcuYc/4j472o/u1pw9I2O9qP9xfjQarCpYwKF8PS8KESnJbhb/iPjfaT9wU7/EjGe0n7goZjQVI0YoHQpeFCutnzYRD0jY32k/cFL/EXG+3H+4KHlFRSVOop+FE62fMJW9I2N/3I/wBwVA/pKxw/1Iv3FoYeq71a4en4UGqk+Yb7H9I+MfExLJJGUZwGAQAkHkRur1bCYjOoNfO+yf8AqIv1xXv+xPol8K5vGwjCSwq2RtottZmhSpUqwjj549Mbf5tJ+yh/poLD0Z+mX87yfsov6aCQK7lB/px9BdsySug0wU4U9Mlh16etNUVIoo0UOFSIldiivV6HC1bdgSGOKrUUF6uYbZ5PCtSHY542A7/hWedVLUbGJkphjU6YWtpMAo33J5bv/daOD2HI/qR2HtN2fe2vkKwVuOpUs5SsOUXsDkWzieHw8zVlNlDibeGvvNhRzguhgOsshP6KC38TfAVo/NuJB2EF+bdo+ZvXF4j8Q0of41f7+9go0m3nkeW4nDJbsG9jZtQbHeL23VntFRHt3A9Vj5RbSaMSj9dLq1vsF/trDxOld7gOJ/M0VUW4Eo4XYrkVGSaeTTWYd1dOKESY3qzTj9vnSWMHiKsLCLcKaJcitm8fOuZh3+dWRhh3V35J4VAcSKZIPD31zJVxsOeBFQ/JDzFUyXQ6JxxBqcTgfVNQpCw+tT7N7VDYVKKLCYoeyamGJB+qapAtzp/ykjfeqwinT5E5l5CuVA20P0T7qjO0x7BocLJ1ciVxUDqeVd+WX+qa5mvwNXZhYWiXZSH5RFp9cV71sP6JfAV4RsuL8vGdfXFe77D+iHgK5HH99ehsoO6Zo0qVKueaD539Mn53k/ZQ/wBNBQo39MY/zaT9lF/TQSK7tBfpx9Bd8zqrUqR1JhYcxA/nWphkiBAYszXtZQAv7xuf4aZKpGGpDPjw5NXsLspm3Akc+HnurbwWELtaKLMeSqXb33t7qJcF0IxMli+WMfpm7fuLe3mK5/EdJ0aHekl98i1FvQFMNskDeR9mp+HvrUwuAW4AUsTw3k/YKNcJ0GiT1y0h7+yvkuvma04dnrHoihf1RbztvrzvE/iWOlNN/I00+Gvqwa2f0Ymf6ojH6XZ/hXX3UQYToXGPpGZzyHYX4+8VdjnIq5HiRxrg1Ol+IrPN29B/U4dCCPZMcY/Joq94Gv2k61E8RFXjjY/bXzFNMiNuZT9orn1E5vE2HFuJUintV2OUGqs2F5VAshWlJuIbipaA96S8JlSDEgfRTBX/AGc3ZPvC+dA20Y7MRyJr1Tb2FGJwk0PF42C/rAXQ/vAV5SZOshjc7ygDfrJ2G9499e6/DfEKVN0+T/cxVo2Znu1MNSvHTclewRmaOIatIe8VXWKpVw5o7inEsxjvFTiHvFUgtqkVjVXFOJZMY5ioylNANPFWirMj6uu2AqS9RuPGrJYaz1Cz9/8AOnOo5nyqB1XmfL+9WglYa7n2j/F8KgZjf1z/ABfCnOi82/d/vTCi82/d/vVhZEyN+kffUqHvPvqBEHM+X96njA7/ACoWJkX9l/TR/rCvcth/RDwFeH7M+lT9YV7jsT6JfAVxeP769B3Dd1mhSpUq55qPnr0xfnaT9lF/TQUKNvTF+dpP2UX9NBIrv0P8cfQXuXcFvqXEjKQR+LbqrYdtav4gXW9L4iOSZD1j0aY8Ph2j9hsw71cXHkQfOjICvGOge2zC4txBQju9ZffXp2D6TI3raHvr5x0vQdLiW9nn9To0ISnC6NsLUU1hv8uNdWbN6nnyqeHCAd551zoUnU0RL21M44Nm/RHvqPE7IUj1Wc95ItW2QBv0rPxW3oo97XPIa038vGOrCjOcn2UZ64IrYZVA5Zf+TUsuBiYaxjv0F/Oo4+kSzEqqkW1ufG1q78oNZ5rC7IfaW419kOovDKV/RftL5E6VWTalm6vEKI24ODeNvt+r9taeGxiXszENyI0PhzruK2ckyG4uLdk/8eFFa6zF3s7SK7xldRXmONwvVzYqK2iy9ag/QnGa3gG0r0fZ4aIZH1S+UE70PAH9H40J9M8MoxsLruljeB/EXeO/23FdboOt1PFJXykDWjePoBsg1plqu4pbGqjPX0lTMWA6GtTut041FnNdEho8QqUSQa09WFRZ6VTFcW0T5q7eo1qVaNC2dDV3NStStRimyNiebfj7aiYnm/4+2rDVGXNWVcrsDzk93xphvzk8h8aslzzppY86svERKTzfyHxqQP3t5UxieZqNnPM1AWrmpsyQdam/1hwr3DYf0S+ArwTZLn5RFqfXFe97D+iXwFcTpBdtehp4dWTNGlSpVzjQfPXpjb/NpP2UX9NBYo19MEwG1pNP9KL+mg4Ygcq79C3Vx9BbvcSGtKI3Ss0SjlV7B4ijmk4tEzLGxpcspHPd4rqPdevVOjOzuuZWb1d47z8BXkEkhSQNyN/L+1ep9F9q2iGvqmyjubtD7K8Z05ScqaqJaO3wZ0ODqSTcFuj0dFVBpVDH7eVBYamhvE7ec6fjwqtNiLrZtTxYb/A8xXmOtna0cka4cLneQ/aXSF5DvsOQrGlxJNdkjO8ajmP+RvFRZKNJI2pKOhvdHsIQDIT6wsB3A7/dWsRT8Ol0WwsMosOWm6nqmu69Y5Xk7mWUrsqSYXPbuYHy/wDdXYJmQ9x4UitjqLd4p7pfQDz+G+jjFgN3yZeSIOuo1I1/lXn3TrZzpGzAHsFZUP6hudfC9HeycQuqA5inE8L7wfhUXSTAdZCRmI0N7Am4OhGUat4VspLq5RqLYVCWGTi9GeUbSjFyw3MAw8HAYfzrLNG0GypJcIBMIYzHmQusalgEN0zBGGQZSNLX8KDsbCEcqHVwPrLex8LgGvo3D1lVirGZq2pATTRU+EwbyvkjUs2+w5DeTfQCu4vZ8kJtKjITuzC17cjuP2c62Ra0Ey0IRTr00GlemJGaRIKmV6rg04NTEJZZEtd681WDU/WjsKsTdeajMp5muUrmrKHdZ3tTTN3t7q7c8q4b8h+PtqWKGmbvb3fCo2n7291SlT7I/H21GwPsj8fbUIS7MlvPHq3rjeRavd9h/RL4CvCtmA9fHcD1x+N9e67D+iXwFcTpDvr0NlDRmjSpUq5w8+bPTbIRtiT9jD/RQSuJNGnpw/PMn7GH+igYV0KUmooEtriqt4fGgGsunLWhVGQ38RIGFx9tFPRTGXiXXUdg/ZqvuoGwMmpHMfy/Brf6K4rLKye0Lj9ZNbeV/KsHFUlVhKHNDaUsE1I9Djk0ueO7n406QdmnRYXOcw3Hd4cBVjEwEDdXz55Ox6HEjNjiIPEd9aEMQO9c3fu8Nd1RRML2Ov45VdAJAtZb6955acNP50azBkzdw7aWN9LA346A376sBfsqhg5AxstycozdxXTU1oLHYanT3UpQd7GKTsxpIGu81BiZFClnYAd26/hvNRu0h0Xsj9L/API/HhVVigtGR1jX3WBYC28m1gPxc0+NPctIjwO1wsyrfIvNtc1zaw9nfx50VuLgga3+HE0KDBDV3IAA9Xdl8SQL+7uvRFFjhkGUZjYdkWvbnY2sPG1PjBt4eYuulk0B+38GAZBNKwzL1kYyqyDq9HCICGO8Ek/8UP4PouWHWTEKls3ZGbQanOVPYFuV9+8UU7bwn5Uvf5RKQwWICxjRt/h3sdT3Vip0djRGkk1W13iDFMhGoJVgM55A2HLNXr+CcqXDqMnmZnm7mJtSTCFwkQCG4vKrO0YHEhSMzHw043NbGDeGMp1bNiZmBVSjZpCLXsUkBWNPt56UsQ7YvsKqCOylWmQJO67/AMgLWAtbtW51xsfFhz1EKK0hYAxTBNCeLzg2FuV28Fra5Yko535fVktuNm2YhPW4zqlOXWMBoAv/AJAt5X8NOVZo6LiVsyCWCEqCplUyMxPEKvqJ+sdd/hsPD1VpcY7BlY5CR1mHTNeyohJe/ebHvqKBZcUAwQxQHMGXDsFll4DOhbKg/R1bxvVxqNK6llz2+ADjfVAyej0jSMkDLiMq3Zoz2VveylmsM2m4E/zqji8FLE2WRHQ7wGBFxzHP7KMTtFSy4fCrFIwBGaROq6kjTVxYu9+CrfcdamATCDPK03XOuUs6rN1xH1EsbgXsLXXv4VqjxMlqvRb+vl7CZUk9P4AVWPfUmc99GGG2R8oPXzRxFcv0UDqhTiWla4u3GxcW91D+1sNFo2GWYx7i7i65vZVgOHeTWmHERm8P9GadJxVzOLN31zMeZ99LPS6ytAkWY9/vrnWHkfM13rKaW7/51RQ8ufZPm1cLH2D5tTf+4eZrh/WH8VUSxc2SD18fYI7Y1u2le97D+iHhXgWyP+oi7QPbGna/5r33Yf0S+ArjdId9ehpo6M0aVKlXOHnzV6b/AM8yfsYf6KBxRv6cPzzJ+yh/ooGrdT7qBY+9OBqKuim3JYswvY1owYrq5UccGB+ziPI1lIauBrp4aUEiz3Lo1MGj8Nx7jqK3BEG/Gtef+jraeaJQTuvGf+3VD+7avRcHh7i968D0rR6niZW0eZ1KM7078sjPfZlj2R9vxNRvgyDdtV4qNAOXjztx1oiSLhzpNhBvNj3n4VmjU0yD67mYMeNaPUJdBpmItYbt3Hdv3GtGDaEbfW7XInX7Bw8ammwhbdoNQeJ77fjWs2TBLFoq5r8tWFv0uA9476a2pZovsz9S7LF1inU25Lo2nfw/G6qC4kAFIlzgXvwyMTxbQlt+m/Teamw8RX6U6aAZeF9wY28Nd16dIqjVso7VlcXC67lYbjc/VOl618PRnV09wHNRyZSwQzuTKGyroHbslbb8qePGrOLx0jRn5MAbG2e46wkaEW4Hu0Ou6q22MaEW8rmMgkq41zZeGS1r2PqkeB5ZEfXTMGkvhVK2zro8l9AshJPVi1iFa/ca69GEaWcV8X/wXK8tfYnwe1WsUEJkkW5upKtfmz7x5jlVHpBhZ2j6w4gXQaq148pOuVeObTcQCbVPi9oJhlZEjzSItw0F8tjxl3lddSrZhrvrIwm3EmdjjBI19EIvkjHIKmo8dfDjXWoSnJ40svdsTJLQfsnEYzGRtG0ylQRcEgTOBvCnKbfrkE3+2odqYDD5+pQTx4gkLkLAoCeLuWIAPcd/AVZg2M0rZsN1pgDWDmyy6et1VyM1u+32nSr/AMuXDdiPNMXaxgKkzFuJZsoIHGzg8baVpc8Mux7LL3/kWs12rffIq4Do6cOoed5MyN2ZB24kvuAjIJBPeu/cRvqEmbGWky2gDEGWOyYiZRcW7TnKvMZrngDuF/DbPd3DYhuqdXJjgYfkFW3AFssmmvZYWqPEY9p2tCpQBisuMj6zS3shVBYcLtcDTcNaHE276vnsvT+wsrW25bldseI8uFwoErElfk80durtcsZGOXdxBDEj63N2C2euG/K4hpI5RcddZXiXNe0cagNlHIEKeVhUsuHiwkIW0eIV20U26+Rid9+0r2uNezbvO8U2ltHERTq00ZARi0cE3WPGvcMxu3jf4U6lHrMo6c939+aAk8OuvyX36l7FdJFnmXrkvEpa/VqFkkHDOSxNuahvfWri+lSxRKMIznS2WRQVjXUAXPav3XYc+VD+3OlCYiMAYdEkv2pL3NhwWwB1/Sv3c6Ww+mD4dMnVxuhN2FsrG/NtQ32g2rS6V4J4NP8AW+QjPE1i133L+z8fhMmXE4dmcks0oNySb7gCuUd2tZhbqZ85w9lBzLHNm3fVudM3Pl41b2RtDDSTPLMwgcuDEiKFiS1iGLFSrN+sAOPg7pT0yks+HSSOZT60oSx45lHaKnhd1A4jvq1Jqo4pPPW7dvhsBg7N215fyTYzGDGAJBg1WX1ndNbKN5AUKDfvvyFP2jsDCxxk/KJEZVuVkQhnI9mNgp1PIkC+82qPYPSrCRRAfloXtd2F2MjAa+qSp1JsGWwv4k5J6cF8Qsk6GZEuI4iQoW50YgLldrDW4sTblSkqmLDBNRXz97hNRteTTb+X7FuPofimjVwoOYXCZgHsd1wbDUa2vfWsWSNhmBB7JytyBHAndfQ1v4npXBJkTD58KXa0slykaIdD2EYq17nWw3d9wQQYhcHhS0U0UkK65SAGdmOi54yQzHky7gNQBV/mKsV2lm9Fp880V1UJaPJav7sBGxSPlEWp9cV9A7D+iXwFeL7K2nBNiHeVCJHYdSqKBGnK9jctwuRzPHT2jYf0S+ArJx0m5q62KprI0aVKlWEafNPpw/PMn7GH+igSjr04/nmT9jD/AEUCA1tp91FWHXrtNp1MuWOWrcDaEc/x8aqCpontVlBX0D2gUnZPbFx+smv8r+Ve5bHnDKDwIr5xweJMUqSD6rBvLePK/nXuHRnawDAH1WF1PjqPx315jp2i3TjVjqn8jVw7veIZ5ffvP/NqebcajhmuNPxzsK5jMfHEmeRgij6zd+4DiT3CuBTtLTctjjH32rKxW01DZIR1kmazKCezY65mANmA4cffVd5psVexOGhB52lkB5n/AEkPn3ihTHdL2w8vUwRmwORl1BJJ9VRa4vvDb791dbh+j0s6nt9S02beI6TRwvaQlrt2lU6Rm2txfQAj1eZ4UzE7aeQsuFAmGXXOp6tb8FNu2LE9gjwvuocxOwJsXnnusUnqrCL3cppaZja0ljbdyvYVnbC6RT4fMmXMoJDK1xlYaE8wR/xXTykrR222DSswoOAXDKJpWE6ZQpL6sg3fkQxIZeBX1rDTitNjebEqepzJhict7r1rqLh1jvuXuY/bwpvzfGMhMkkoaU3YFQFjQ2F0YcNLanfv131ldGcPiszrAwQW7eb1BvAa1jrfcQL06lBSi5N5rnovvmU3bYIVxEWFAXDnMzt9BrnZtxN7ZkbmGBHIUOYiMjEmSSJVINzAwIQ/YN/O+4nhW4uFhiUsZHhxCi7s5zOxOhst8ssZ5DzB1qMK+M6v5SBFHa6WBDyMdLK7erprl8s2+tdJqF3tu9/hzBeZ1dsmdlXCqYpGPbdiAq2Gq2GkrW3aX3WrH2rsifDN1zu0l20kDMHDed793vNa+0Norg1EDKsq5boq2B/80fDic432Ol9aq4roxLPEsjyiYlewgYkKp1CxuSQ341NqZSnGDT0i/jf4gyi3lv8AsQ4jDY7F4ZS2sd7hRZZZANzkaBrcBpffY1RwHSKfDfkku4W/YlBzIbm44Ea8NPtqhszFzwFuqkdYzcG2oHfl1AI5iopnA/TO8SD1rnW55n+dbo01nBpOO2X7iXJrNahHsLEYdmMs8rLiSxJdrR5b6WSwy2t7Q8O+ntvpC+IDQqymINfMyZGkA3aEkDXkBfiBuqPY/RqScCVwHj/WyM9j2lRrWHibAH3a+2osK8TDq2jkUALGFKSA20LXurLp6wNzzvSn1cavN/8AkLPDy/6BOIwyEgKCpvY33edQYrDPHvA7iP8A3pWorKuiENferA3H45VPgejjYlsitlYC5uGyqvMnlc10eswZt5Ge18rGLsnASYmURR2udSTeyqN7HuHdqd1WNs9GMThwWYKyAgZ0a4uTYAg2I17qftbolPhu21soOkiZioPDUC6nxtV7B9HsXj8OGfEgohIiEmc5m3MSQLi265ueA0FLnWtaoprARQTvGzxFXYPRCXFRM4lVCDZV9cm28uAboORsb61m7Q2DiYZjEVDuFzWjJfs77kDUaa6gbxzqLaOyJMJKFkcRvYMpUtfKbgEMo3aGp9h9JXw0jsGjkMhHWFxJnNiT9Ja41Nze/DkKF9ZnODxLZafMDsZRas93/BTXrRw/t76lDvxH4860+km2PlgV0jCImjSZWZi7Dc0oQWFty+JrDVR7Q9/wp1OblG8lZ8tRU4pPLM2dis3yiK/tivf9h/RL4V4Zs7o9iIpYXeNguZWJAvlB17dtU+21e57D+iHhXK46SlJWew6lFpZmjSpUqwDT5o9OX55k/Yw/0UCCjv04p/nMm76GH+igTL4edbKfdQJ0U4U21IGmkJAachpgauiQ1ZZeQ3Xwo96M7ULYQG/aiOT7Pq+4jyrz/Czm9udEHRLG2keNicsikacwDa3I2JrNxFJVabg9w6c3CSkesbD6VyzDq4o88qgdYzNljTeFZjqbkDcBfQ6Vfx2GQRGfEPmmjB3myRsBrHGp0W/Bt5uKDtj9KI8K3V4YKxAOcfVPMuw1Zr2NPi2+j4hZMRZw5yuLdlD6qtlG8DcQeFcenwUeHd4rM2OWN3tYlwuLx2KYtG3VAAhd2Q3HqknRn3cNNDpU2ERMNCcSrs7C/WtM3akO6SI+xILaAX3a3BvU20Nr9XOeos/YPWqAerVlOVHDrpe5sQN/PXQXx+NLOZTq5J6xbWF7AEgDcbAa8Rvq7SqO7yX7+TDdooIZlxGLzSYcmFCmUPmAecjULYXAIGgN9QbZtbUNRSEHKi2kGjLwNjb+e7yNWOjW2JlZ1j9QqTlZSypro+nq2J46cOVEC7BlwsnyrP8AKZBdprgdpGAJeJvaA1vy3C2lNj+m8Ltbb+RTeLNGTs2Aobt6t7PGbrYg+qy6HQ8OF9KKcRtSORV6jSYHLEIxqhvqGNrNGdd978bamq84XGsGwwOZdHlcFARbRSOLb7N48BcXoMPFHESjmF4/XZ11R7aq6bih5C9+FzWmKVlKSd+X1BvnkVoNnB5bYxvy+vUgNlQJv/I2uCwN7ju462z+kPSV1V4vyUubs9afVI43QixcHiDblWiJWxmRWypHlznsksx3Ex5h6tvK2pNrDB6RbLlgFrl4iew+W5AHBhzGmtaaUYymlPXlsvT6ASk0rr3HbB23HG1yoLPYM4a8g8CfWHMabhXdp4tcziBupVvXTNZZddXKDRQd3Z158qy9j7QRWHXK7qDc2UqT9vD8DSiLpU0L4dZELZz6nVpY249aluyANL7/ABFPnBRqrJ5+wKm5R1QLlSxshVCd4voe8fEVpwdFJuq6xFAfgmYEuN+YLxHLj3VmLjWMZBDG25gn4se+r2xOl00V1ZmdToudC2U8LfDd3VonGpbsC4yjftEOBxc0MhOcRE71OqMR7StpfyPfWlsza+GeR/lZQzMbdY30eTSwFtU+3QcCKu7M2H8qjkeWZ2YsdMozxkHUyhh2j3aWHHgBnpFsf5PIVElyNSAtwL666XU8wd1CurqycNJeX1JeUUnsLpRgI4Zr4d1ZeJLA5WvuRh6w7/50U4F8JLArK4jZBcvmyzAjeQy6Ob8B3Cwrz1nbdma3LJWr0YiR5wJpiiWvlKlRI3BM25fE25DU0+tR/TV5Ps7rVi4S7WSWZrMNoYqK65HiBYRhwqu4BIz5R6x4X8bX1obSbE4SUlCkT8baA9zLuPga9E2jtA4GJSHLpfKkMgJb/wAbrrlAtv01FYvR+eHFSSPipM8zmyxsDGFUbjGdxbgBwA3G9Z6VZ4HJx7Hksxk6faSv2vvcGcQks79bOInvvI1O7lytwG61UZdmBm/JdSe40SdLIVw8gSKRrlbsmTVL7g1tLka6W0376yY8euXUMG5hSPI/8Vqh2oqUdBEopOzNXYfSpsKiwywxBFvZojZtTdiyk2cnjqNw5Vg7V2j1mIaWNYYhmBRVAFsu4m2hY2uTzNXo0f12OcW3ZbH4GqpiEj2Ulf8At/4qU6cISc0s3qXKTlFRextbJ6aTSOsUvVSZzbOOy4ud/Z0Y/ZXs+w/oh4V4Ds3CsmKiBJPbG5dPt5V79sP6JfAVzOMpwhJYFa6DjKUu8zRpUqVYwj569Mar/wDKyXzfRRblBHq870ENGn6X7o+NGXpnH+byaL9FDvv7FA2T9X312qSXVrLYS7XOtGvf5D41GQOF/IVJ1fh76csJ5ijdNMmRAZPHyFcE/j5VbGGPMU4YM86F0XsXeJVTFeNTJjO9h4fG9POCPP3n4Vz5IeZ8z8KF0pol4lnBY7KQQWFu6iPZGNRiesub8bceXlQxFEb7z5n4Vu7PIHE/vH4VnlQlI005pHo3RvbEXUNHJoUv9UXmVtLEX1bhrw8KwNhYKOTFZMzKCWsHUFiF1Cg3tnt/I1E21BZSCQwFjqd3Ebt1PEOVllLaEg3BN1P1W3UlcJGOJ2zY1zDCKKHBkqQVikJZWy3u9u1FJb1id630sSvjTCgoEkWSLCM/YN+Daqpa91XNe1+z476YuzHxaO8kosbiPuYbwQNEW9u/W/j2DbvWxPBNGXxOsTxm9m0t1ht9hsLai9wNyIUsOcc5ZX8vMqVms9Nvod2mwwDrNCtlYhJICT2wB6yXN9Lb+BPI2GTtTbnyhkl6skrYCOxtlBvkazAnede/hV3YmwurxKjFduQoogcvnjBXQx6j1xpa9xy3g1kdIsLFh8Uep1NiZYgSVjPEXA0Gt7fV91a6NnNLWVu9zFTirX0V9Atn23FLh1ZY3L37ESAiSNxp2TusOQ37rX3Ow2s5GJVi7KOrVgDERbtKtjbN+jz13mg3BYxxIJoQQRvF/W0sQRbU2uK3tr9KY3gARRdrFwx9Ug/U09bvPDTvoJUJxeGOj880WpReb/sg21s1MPLeJTICCWjALNHbfqDqO7eBvrIfEsynq0Yry1+3L2vdWn0V2/DG7LIAhka/W5t59l9NBxuOJ14ELaWESedjgFzWF5crBY2a+9QR2WPC3rcBWmM5wlgmtF3noKlGDV17GHhNrFP9NiOVjceGtFWzNhPCyz9Wryb+p1BUGxBRy2XrOOumtgb60CzRDMcxAa+oLWIPEEFd9amz+kEsEZRHXKR2MzXMffGbaeGoG+1Or06kl+nbPXzQFOVNPtBTtPbQleNMLHIcSTq1njaK2jLLci7aeAHGlgf/AKTMMTEfyh/6pbvG1/qSX1TXmNdPGhbZmPWM5g2WQXIYPqb79SOPEHfWzj9tzYmJYvycQkOWWXOQuU23gr2AeOuu4WFxWeVGcUqa7u+efw+g1Tg3ievyKm0dnx4jFGPBxaKt5HuRDf8ARtuF9NL3N7CwrBx+HkhfJLC6nhvII5qQ1mHeKOo+i7YYE4SS+l5Ipm7EuUG75gB1bWvxtbja96GICbSaOIOIo1OdlzguzAWIAKjXeALcSTejo8VJPLOCWu6BqUIb95+wNogkjBubqLAHMQove1s3ZFyd1VMNZmyspHjfX+KiLanQFUzSRSdgC7K7gMoJto1rMLkDgfGhTGbPEZtmU/8Ad/Ps6Vro1o1VeDE1KSg+0i1jYyreqzX46k/brVNsR+g3v+NOw8+Vr3VvFv5HLSx7I7XAUfbv8dKcnJZMW1AZ8rYaBWt9vxqBpD7B/i+NcGHB4j97+1N6gcx+9/aiKWE0thYpvlEYK73AJN9PDWvoLYf0S+FfPGxIAMTEbj1xx/tX0PsP6IeFcbj++vQ0U3lkaNKlSrnjD5w9NcpG2JLH/Sh/ooF648zR96ZmH/y8l/8Aah4X+oaBgR+BXZo9xZ7Cm89BqzHmaes55mnKw5e6nBxy91OXqVfyEMQ3M+dOGIb2jXQw5e6nZhy91EvUl1yODEN7RqRZTxc1zs/gU+yc/wCGit5l3XIlRx7Z8jVyGYD658jVRQnP+GrCZOBP7n96poNS8jXwSPI6pGSzMbAAG54/yBN+40ebA2OYJEWZhIXFoyLlUlF2Meu9ityrc1IHOvPcFicjKyEhlIZTlOhBuDRTtrpkJYwkSFL5Wckah1s1o+QB47+Gmt+fxEKkmox0d7+RqhKNrvUv7b2wcJiXEBDmVbyIblUlBsJLjS5B1Xv14APfoxiU/wDsiZnxSnOw3oy21jHtafYQSBuF7HRJYXwxIS7G64jMLknU+t9VCNR3g31F6rLt+SQ/JcKwYgsqz6/RKCdDbgAdRc8qyLFfDDaybe6DdrXe+nkQbf6VmWFVhRgxylw4JKsu9F5ce1vI5a1d6E4tXja65ZTfOW/1E35SW3WHDcd/A1nbb6M/JFWZWaRLASkrqCdzgez/AOqGsU5JZ4wQD62m/vtWmFGlUpYabsnuIdSUZXkszZ2ww62RsGHaMWz2U5Qd2h8bgE7/ACJzJcMWTOGuTrbn/cUYdDduQnDFLJH1a/llb1WB0MxJ9YHQHiDYbitCuOjVpXkhDdQWuFIOYr7VvweetMpSeJwaatu9yppJJ5O5kGY8zRf0f6SRwxBGP5Mm9wO0jEAHMB6w08eXKsDHQobGPUngBe/f41nsv4sf5U+dKNaOGWgCqODujQ6UbeGInzRrlCjKHOjyW+u//A4DeeUSbUVo8rDXu48iORqkqXNgP4a0cLs5b2cWJFxpa/ep5jlTcEYRSvoBjbd7FCSJ1AJBsePfyqePasoXLa44XB07u8VZnxht1ZsRuz20I4ZuANVdobNyC41HHTUfEUSaeUivRFvDdJsSkfVXJj9kjh7IbeFvw3UwK0zE+oRyvfuO/XxrLjlCkHfbgRvq9jdoIygqLMNxtqO6/EVTgk+zuXe6zJcZtyZzHDipHMSuCxQAuRuvc2zsBe2bdejPE4LCYqAP2REi6TIbGJVG5ja5t7Li5J01NAmDxsdiJBqeJGh7jyqjPKoLBLhTa411sbgHnY86VUoY2sMnG3LR8woVFG91e/MjfEgMcpJFzYkAEi+hIubG3C9XZNsI0diuv41BrNuPwKVx+BWtpPcRpsWcFtPIdRceOoqLG40M11FvMVEHHf5f2rokHf5f2qWV73KvtYt7BmJxUI//AKLxr6N2H9EvgK+ddhSD5VCNfpFt+LV9F7D+iXwFcjj++vQbT0NClSpVzxhjbY6PJPqyqTzIF/Osf/D+L2V8h8KMDSq7sgH/ADAj9lfIfCl8wI/ZHkPhRhSqYmSwH/MGP2R5Cl8wY/ZHkKMKVTE+ZLAf8wY/ZHkKXzBj9keQowpVMT5ksB/zBj9keQrvzBj9keQovpVMTJYEPmGnIeVd+Yich5UXUql2QEh0HUXtpffbj486S9BlG7Tw0otpVLsgKHoUCLEkjlc28qZ8xU5UXUqpO2hAQ+YcfIeVOHQVBRbSq7sgIjoInKl8xE5DyoupVMTICPzETkPKunoMlFtKpiZAR+YicqR6CpyoupVLsgIfMKPkPIUvmFHyHkKL6VTE+ZAQ+YUfIeQpfMKPkPIUX0qvE+ZLAh8wo+Q8hS+YUfIeQovpVWJ8yrAh8wo+Q8hS+YUfIeQovpVMT5l2BSDoOisDYadwomwsGRQKlFKo3ch2lSpVRD//2Q=="/>
          <p:cNvSpPr>
            <a:spLocks noChangeAspect="1" noChangeArrowheads="1"/>
          </p:cNvSpPr>
          <p:nvPr/>
        </p:nvSpPr>
        <p:spPr bwMode="auto">
          <a:xfrm>
            <a:off x="460375" y="-1066800"/>
            <a:ext cx="42386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www.jancofreight.com/images/mission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456646"/>
            <a:ext cx="28575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Customs EDI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057400"/>
            <a:ext cx="388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Customs Release Status</a:t>
            </a:r>
          </a:p>
          <a:p>
            <a:r>
              <a:rPr lang="en-US" sz="2800" dirty="0" smtClean="0"/>
              <a:t>CET Exam Hold</a:t>
            </a:r>
          </a:p>
          <a:p>
            <a:r>
              <a:rPr lang="en-US" sz="2800" dirty="0" smtClean="0"/>
              <a:t>USDA Hold</a:t>
            </a:r>
          </a:p>
          <a:p>
            <a:r>
              <a:rPr lang="en-US" sz="2800" dirty="0" smtClean="0"/>
              <a:t>OGA Hold</a:t>
            </a:r>
          </a:p>
          <a:p>
            <a:r>
              <a:rPr lang="en-US" sz="2800" dirty="0" smtClean="0"/>
              <a:t>NII Exam Hold</a:t>
            </a:r>
          </a:p>
        </p:txBody>
      </p:sp>
      <p:pic>
        <p:nvPicPr>
          <p:cNvPr id="3074" name="Picture 2" descr="http://www.customsnow.com/blog/wp-content/uploads/2012/05/US-Customs-and-Border-Protection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14600"/>
            <a:ext cx="2638425" cy="255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Modes of Transit Supported by PIMS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4648200" cy="2667000"/>
          </a:xfrm>
        </p:spPr>
        <p:txBody>
          <a:bodyPr/>
          <a:lstStyle/>
          <a:p>
            <a:r>
              <a:rPr lang="en-US" dirty="0" smtClean="0"/>
              <a:t>Inbound</a:t>
            </a:r>
          </a:p>
          <a:p>
            <a:r>
              <a:rPr lang="en-US" dirty="0" smtClean="0"/>
              <a:t>Outbound</a:t>
            </a:r>
          </a:p>
          <a:p>
            <a:r>
              <a:rPr lang="en-US" dirty="0" smtClean="0"/>
              <a:t>Both ocean and air</a:t>
            </a:r>
            <a:endParaRPr lang="en-US" dirty="0"/>
          </a:p>
        </p:txBody>
      </p:sp>
      <p:pic>
        <p:nvPicPr>
          <p:cNvPr id="2050" name="Picture 2" descr="http://www.daasomlogistics.com/1/images/stories/tra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6670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PIMS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value-added service enabling you to take control of your supply chain</a:t>
            </a:r>
          </a:p>
          <a:p>
            <a:pPr lvl="1"/>
            <a:r>
              <a:rPr lang="en-US" dirty="0" smtClean="0"/>
              <a:t>Proactive </a:t>
            </a:r>
            <a:r>
              <a:rPr lang="en-US" dirty="0"/>
              <a:t>management of your supply chain - Use information to drive planning and forecasting </a:t>
            </a:r>
            <a:r>
              <a:rPr lang="en-US" dirty="0" smtClean="0"/>
              <a:t>activities.</a:t>
            </a:r>
          </a:p>
          <a:p>
            <a:pPr lvl="1"/>
            <a:r>
              <a:rPr lang="en-US" dirty="0" smtClean="0"/>
              <a:t>Know the specific </a:t>
            </a:r>
            <a:r>
              <a:rPr lang="en-US" dirty="0"/>
              <a:t>metrics </a:t>
            </a:r>
            <a:r>
              <a:rPr lang="en-US" dirty="0" smtClean="0"/>
              <a:t>required </a:t>
            </a:r>
            <a:r>
              <a:rPr lang="en-US" dirty="0"/>
              <a:t>of each </a:t>
            </a:r>
            <a:r>
              <a:rPr lang="en-US" dirty="0" smtClean="0"/>
              <a:t>milestone </a:t>
            </a:r>
            <a:r>
              <a:rPr lang="en-US" dirty="0"/>
              <a:t>in your supply </a:t>
            </a:r>
            <a:r>
              <a:rPr lang="en-US" dirty="0" smtClean="0"/>
              <a:t>chain.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PIMS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value-added service enabling you to take control of your supply chain</a:t>
            </a:r>
          </a:p>
          <a:p>
            <a:pPr lvl="1"/>
            <a:r>
              <a:rPr lang="en-US" dirty="0" smtClean="0"/>
              <a:t>Increased potential to reduce warehousing expenses and in turn improving outbound fulfillment planning.</a:t>
            </a:r>
          </a:p>
          <a:p>
            <a:pPr lvl="1"/>
            <a:r>
              <a:rPr lang="en-US" dirty="0" smtClean="0"/>
              <a:t>Allow company resources to focus on core activities- Increasing efficiency and reducing waste.</a:t>
            </a:r>
          </a:p>
          <a:p>
            <a:pPr lvl="1"/>
            <a:r>
              <a:rPr lang="en-US" dirty="0" smtClean="0"/>
              <a:t>Increase your competitive advantage.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600200"/>
            <a:ext cx="3647902" cy="3001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399" y="5638800"/>
            <a:ext cx="30397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Interocean Trade &amp; Transportation, Inc.</a:t>
            </a:r>
          </a:p>
          <a:p>
            <a:r>
              <a:rPr lang="en-US" sz="1200" dirty="0" smtClean="0"/>
              <a:t>900 SW 16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St, </a:t>
            </a:r>
            <a:r>
              <a:rPr lang="en-US" sz="1200" dirty="0" err="1" smtClean="0"/>
              <a:t>Ste</a:t>
            </a:r>
            <a:r>
              <a:rPr lang="en-US" sz="1200" dirty="0" smtClean="0"/>
              <a:t> 330</a:t>
            </a:r>
          </a:p>
          <a:p>
            <a:r>
              <a:rPr lang="en-US" sz="1200" dirty="0" smtClean="0"/>
              <a:t>Renton, WA 98057</a:t>
            </a:r>
          </a:p>
          <a:p>
            <a:r>
              <a:rPr lang="en-US" sz="1200" dirty="0" smtClean="0"/>
              <a:t>800-321-9481</a:t>
            </a:r>
          </a:p>
          <a:p>
            <a:r>
              <a:rPr lang="en-US" sz="1200" dirty="0" smtClean="0"/>
              <a:t>itti@ittiusa.com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Supply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01000" cy="1447799"/>
          </a:xfrm>
        </p:spPr>
        <p:txBody>
          <a:bodyPr/>
          <a:lstStyle/>
          <a:p>
            <a:r>
              <a:rPr lang="en-US" dirty="0" smtClean="0"/>
              <a:t>Start to finish, know the status of </a:t>
            </a:r>
            <a:r>
              <a:rPr lang="en-US" dirty="0" smtClean="0"/>
              <a:t>your supply </a:t>
            </a:r>
            <a:r>
              <a:rPr lang="en-US" dirty="0" smtClean="0"/>
              <a:t>chain at all times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3" name="Picture 5" descr="C:\Documents and Settings\tconrad\Local Settings\Temporary Internet Files\Content.IE5\VN4P2B99\MC9003119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750" y="3601432"/>
            <a:ext cx="1827212" cy="112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tconrad\Local Settings\Temporary Internet Files\Content.IE5\FVXDD5US\MC90043483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88913"/>
            <a:ext cx="1340419" cy="134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tconrad\Local Settings\Temporary Internet Files\Content.IE5\Y0YD4K48\MC9000300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019" y="3661777"/>
            <a:ext cx="8715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41278" y="3366331"/>
            <a:ext cx="1291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Shipper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5035" y="4600155"/>
            <a:ext cx="1262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Carrier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89962" y="3197990"/>
            <a:ext cx="1914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Delivery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42687" y="478482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Warehouse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  <p:pic>
        <p:nvPicPr>
          <p:cNvPr id="16" name="Picture 7" descr="C:\Documents and Settings\tconrad\Local Settings\Temporary Internet Files\Content.IE5\Y0YD4K48\MC9000300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468" y="3754160"/>
            <a:ext cx="8715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rved Up Arrow 5"/>
          <p:cNvSpPr/>
          <p:nvPr/>
        </p:nvSpPr>
        <p:spPr>
          <a:xfrm>
            <a:off x="1787237" y="5105400"/>
            <a:ext cx="1565563" cy="3810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3679917" y="5105400"/>
            <a:ext cx="1565563" cy="3810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5721273" y="5105400"/>
            <a:ext cx="1565563" cy="3810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P.O. Information Management System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1"/>
            <a:ext cx="6819900" cy="418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PIMS?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PIMS is a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urchase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rder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/>
              <a:t>nformation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anagement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ystem which enables you to manage your shipment information and cargo status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PIMS can easily be accessed via the internet by all related parties.</a:t>
            </a:r>
          </a:p>
          <a:p>
            <a:pPr lvl="1"/>
            <a:r>
              <a:rPr lang="en-US" dirty="0" smtClean="0"/>
              <a:t>Protected by PIMS ID, username &amp; password.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Supply Chain Management</a:t>
            </a:r>
            <a:endParaRPr lang="en-US" dirty="0"/>
          </a:p>
        </p:txBody>
      </p:sp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3081338" y="296862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144" y="1574919"/>
            <a:ext cx="2133600" cy="1173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609600" y="1600200"/>
            <a:ext cx="2133600" cy="1173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Overseas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Agent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609600" y="4952999"/>
            <a:ext cx="2133600" cy="1173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Shipper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6286144" y="4953000"/>
            <a:ext cx="2133600" cy="1173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ITTI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3614738" y="1301810"/>
            <a:ext cx="1676400" cy="838200"/>
          </a:xfrm>
          <a:prstGeom prst="rect">
            <a:avLst/>
          </a:prstGeom>
          <a:solidFill>
            <a:srgbClr val="FFC00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Carrier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3651770" y="5486400"/>
            <a:ext cx="1676400" cy="838200"/>
          </a:xfrm>
          <a:prstGeom prst="rect">
            <a:avLst/>
          </a:prstGeom>
          <a:solidFill>
            <a:srgbClr val="FFC00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U.S. Customs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2" idx="2"/>
          </p:cNvCxnSpPr>
          <p:nvPr/>
        </p:nvCxnSpPr>
        <p:spPr>
          <a:xfrm>
            <a:off x="4452938" y="2140010"/>
            <a:ext cx="0" cy="828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4489970" y="48768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43200" y="4495800"/>
            <a:ext cx="5334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43200" y="2773363"/>
            <a:ext cx="609600" cy="5032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638800" y="4419600"/>
            <a:ext cx="647344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715000" y="2773363"/>
            <a:ext cx="571144" cy="5032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51770" y="3595399"/>
            <a:ext cx="1639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PIMS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8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Benefit of PIMS?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sharing by an unlimited number of users featuring: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Planned/Estimated/Actual Milestones</a:t>
            </a:r>
          </a:p>
          <a:p>
            <a:pPr lvl="1"/>
            <a:r>
              <a:rPr lang="en-US" dirty="0" smtClean="0"/>
              <a:t>Pre-Alert &amp; Exception Notification</a:t>
            </a:r>
          </a:p>
          <a:p>
            <a:pPr lvl="1"/>
            <a:r>
              <a:rPr lang="en-US" dirty="0" smtClean="0"/>
              <a:t>AMS/ISF Filing</a:t>
            </a:r>
          </a:p>
          <a:p>
            <a:pPr lvl="1"/>
            <a:r>
              <a:rPr lang="en-US" dirty="0" smtClean="0"/>
              <a:t>Real-time Cargo Tracking</a:t>
            </a:r>
            <a:endParaRPr lang="en-US" dirty="0"/>
          </a:p>
        </p:txBody>
      </p:sp>
      <p:pic>
        <p:nvPicPr>
          <p:cNvPr id="1026" name="Picture 2" descr="C:\Documents and Settings\tconrad\Local Settings\Temporary Internet Files\Content.IE5\VN4P2B99\MP90042273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38600"/>
            <a:ext cx="2109011" cy="213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your Purchase Order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06" y="3048000"/>
            <a:ext cx="758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Detailed information regarding your P.O. </a:t>
            </a:r>
          </a:p>
          <a:p>
            <a:pPr lvl="1"/>
            <a:r>
              <a:rPr lang="en-US" dirty="0" smtClean="0"/>
              <a:t>SKU</a:t>
            </a:r>
          </a:p>
          <a:p>
            <a:pPr lvl="1"/>
            <a:r>
              <a:rPr lang="en-US" dirty="0" smtClean="0"/>
              <a:t>Desired arrival and decision cutoff dates</a:t>
            </a:r>
          </a:p>
          <a:p>
            <a:pPr lvl="1"/>
            <a:r>
              <a:rPr lang="en-US" dirty="0"/>
              <a:t>HTS </a:t>
            </a:r>
            <a:r>
              <a:rPr lang="en-US" dirty="0" smtClean="0"/>
              <a:t>Code</a:t>
            </a:r>
          </a:p>
          <a:p>
            <a:pPr lvl="1"/>
            <a:r>
              <a:rPr lang="en-US" dirty="0"/>
              <a:t>Quantity, etc.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Purchase Order is acknowledged by your shipper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9144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Confirming they understand your shipping requirements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0"/>
            <a:ext cx="6781800" cy="296487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4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285999"/>
          </a:xfrm>
        </p:spPr>
        <p:txBody>
          <a:bodyPr/>
          <a:lstStyle/>
          <a:p>
            <a:r>
              <a:rPr lang="en-US" dirty="0" smtClean="0"/>
              <a:t>ITTI’s Overseas Agent will create a booking with the carrier and attach your P.O.</a:t>
            </a:r>
          </a:p>
          <a:p>
            <a:r>
              <a:rPr lang="en-US" dirty="0" smtClean="0"/>
              <a:t>From the moment your booking is made you can track your shipment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7010400" cy="270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9290-A3E2-46C5-821B-E5BBE7A88C82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Interocean Trade &amp; Transportation,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512</Words>
  <Application>Microsoft Office PowerPoint</Application>
  <PresentationFormat>On-screen Show (4:3)</PresentationFormat>
  <Paragraphs>120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PIMS</vt:lpstr>
      <vt:lpstr>Integrated Supply Chain Management</vt:lpstr>
      <vt:lpstr>PIMS</vt:lpstr>
      <vt:lpstr>What is PIMS?</vt:lpstr>
      <vt:lpstr>Integrated Supply Chain Management</vt:lpstr>
      <vt:lpstr>What is the Benefit of PIMS?</vt:lpstr>
      <vt:lpstr>Start with your Purchase Order</vt:lpstr>
      <vt:lpstr>The Purchase Order is acknowledged by your shipper</vt:lpstr>
      <vt:lpstr>Booking</vt:lpstr>
      <vt:lpstr>Tracing</vt:lpstr>
      <vt:lpstr>Carrier EDI</vt:lpstr>
      <vt:lpstr>U.S. Customs EDI</vt:lpstr>
      <vt:lpstr>Multiple Modes of Transit Supported by PIMS</vt:lpstr>
      <vt:lpstr>The Value of PIMS</vt:lpstr>
      <vt:lpstr>The Value of PIMS</vt:lpstr>
      <vt:lpstr>Thank you!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PIMS</dc:title>
  <dc:creator>Ted Conrad</dc:creator>
  <cp:lastModifiedBy>Ted Conrad</cp:lastModifiedBy>
  <cp:revision>35</cp:revision>
  <cp:lastPrinted>2013-09-11T17:23:17Z</cp:lastPrinted>
  <dcterms:created xsi:type="dcterms:W3CDTF">2013-09-03T21:46:26Z</dcterms:created>
  <dcterms:modified xsi:type="dcterms:W3CDTF">2013-09-12T17:15:04Z</dcterms:modified>
</cp:coreProperties>
</file>